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4"/>
  </p:notesMasterIdLst>
  <p:sldIdLst>
    <p:sldId id="256" r:id="rId2"/>
    <p:sldId id="259" r:id="rId3"/>
    <p:sldId id="257" r:id="rId4"/>
    <p:sldId id="297" r:id="rId5"/>
    <p:sldId id="269" r:id="rId6"/>
    <p:sldId id="312" r:id="rId7"/>
    <p:sldId id="293" r:id="rId8"/>
    <p:sldId id="261" r:id="rId9"/>
    <p:sldId id="283" r:id="rId10"/>
    <p:sldId id="266" r:id="rId11"/>
    <p:sldId id="346" r:id="rId12"/>
    <p:sldId id="264" r:id="rId13"/>
    <p:sldId id="348" r:id="rId14"/>
    <p:sldId id="349" r:id="rId15"/>
    <p:sldId id="350" r:id="rId16"/>
    <p:sldId id="306" r:id="rId17"/>
    <p:sldId id="351" r:id="rId18"/>
    <p:sldId id="275" r:id="rId19"/>
    <p:sldId id="272" r:id="rId20"/>
    <p:sldId id="281" r:id="rId21"/>
    <p:sldId id="352" r:id="rId22"/>
    <p:sldId id="309" r:id="rId23"/>
  </p:sldIdLst>
  <p:sldSz cx="9144000" cy="5143500" type="screen16x9"/>
  <p:notesSz cx="6858000" cy="9144000"/>
  <p:embeddedFontLst>
    <p:embeddedFont>
      <p:font typeface="DM Serif Display" pitchFamily="2" charset="0"/>
      <p:regular r:id="rId25"/>
      <p:italic r:id="rId26"/>
    </p:embeddedFont>
    <p:embeddedFont>
      <p:font typeface="Fira Sans Extra Condensed Medium" panose="020B0503050000020004" pitchFamily="34" charset="0"/>
      <p:regular r:id="rId27"/>
      <p:bold r:id="rId28"/>
      <p:italic r:id="rId29"/>
      <p:boldItalic r:id="rId30"/>
    </p:embeddedFont>
    <p:embeddedFont>
      <p:font typeface="ITC Avant Garde Gothic" pitchFamily="8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F4F4F4"/>
    <a:srgbClr val="191919"/>
    <a:srgbClr val="1C1C1C"/>
    <a:srgbClr val="11111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B22AE6-313F-49ED-B213-7785374CC033}">
  <a:tblStyle styleId="{F7B22AE6-313F-49ED-B213-7785374CC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8"/>
    <p:restoredTop sz="92164"/>
  </p:normalViewPr>
  <p:slideViewPr>
    <p:cSldViewPr snapToGrid="0">
      <p:cViewPr varScale="1">
        <p:scale>
          <a:sx n="173" d="100"/>
          <a:sy n="173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629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999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74213347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74213347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596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74213347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74213347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5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588ae0e4b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588ae0e4b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588ae0e4b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588ae0e4b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588ae0e4b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588ae0e4b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88ae0e4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88ae0e4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710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166a889f7a_1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166a889f7a_1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166a889f7a_1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166a889f7a_1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6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66a889f7a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66a889f7a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54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66a889f7a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66a889f7a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1588ae0e4b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1588ae0e4b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306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588ae0e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588ae0e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588ae0e4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588ae0e4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26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4294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83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7" r:id="rId8"/>
    <p:sldLayoutId id="2147483672" r:id="rId9"/>
    <p:sldLayoutId id="2147483690" r:id="rId10"/>
    <p:sldLayoutId id="2147483691" r:id="rId11"/>
    <p:sldLayoutId id="2147483696" r:id="rId12"/>
    <p:sldLayoutId id="214748369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12.wdp"/><Relationship Id="rId3" Type="http://schemas.openxmlformats.org/officeDocument/2006/relationships/image" Target="../media/image33.jpeg"/><Relationship Id="rId7" Type="http://schemas.microsoft.com/office/2007/relationships/hdphoto" Target="../media/hdphoto9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3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44C966-BF58-4A1F-BFF3-C6AADBB31CAA}"/>
              </a:ext>
            </a:extLst>
          </p:cNvPr>
          <p:cNvSpPr/>
          <p:nvPr/>
        </p:nvSpPr>
        <p:spPr>
          <a:xfrm>
            <a:off x="2341983" y="2305370"/>
            <a:ext cx="4260979" cy="107613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C2CD31-5775-379D-D20B-83874E96E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066" y="3957720"/>
            <a:ext cx="835086" cy="357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DD2720-C027-1995-CEF8-60B0376E0BDE}"/>
              </a:ext>
            </a:extLst>
          </p:cNvPr>
          <p:cNvSpPr txBox="1"/>
          <p:nvPr/>
        </p:nvSpPr>
        <p:spPr>
          <a:xfrm>
            <a:off x="1390006" y="1284946"/>
            <a:ext cx="5564410" cy="95410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ITC Avant Garde Gothic" pitchFamily="82" charset="0"/>
              </a:rPr>
              <a:t>NLP Subreddit Classification for Sentiment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62CB6-6F63-8EBB-8B76-85E1694CA4EB}"/>
              </a:ext>
            </a:extLst>
          </p:cNvPr>
          <p:cNvSpPr txBox="1"/>
          <p:nvPr/>
        </p:nvSpPr>
        <p:spPr>
          <a:xfrm>
            <a:off x="1390006" y="2425556"/>
            <a:ext cx="2336697" cy="29238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6"/>
                </a:solidFill>
                <a:latin typeface="ITC Avant Garde Gothic" pitchFamily="82" charset="0"/>
              </a:rPr>
              <a:t>r/HBO vs r/Netflix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/>
        </p:nvSpPr>
        <p:spPr>
          <a:xfrm>
            <a:off x="5418525" y="4073171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Duplicates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7" name="Google Shape;367;p59"/>
          <p:cNvSpPr txBox="1"/>
          <p:nvPr/>
        </p:nvSpPr>
        <p:spPr>
          <a:xfrm>
            <a:off x="5998562" y="2232819"/>
            <a:ext cx="260252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[removed] values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8" name="Google Shape;368;p59"/>
          <p:cNvSpPr txBox="1"/>
          <p:nvPr/>
        </p:nvSpPr>
        <p:spPr>
          <a:xfrm>
            <a:off x="4148710" y="846334"/>
            <a:ext cx="3522863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Non-alphanumeric chars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9" name="Google Shape;369;p59"/>
          <p:cNvSpPr txBox="1"/>
          <p:nvPr/>
        </p:nvSpPr>
        <p:spPr>
          <a:xfrm>
            <a:off x="3186049" y="330924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Punctuation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372" name="Google Shape;372;p59"/>
          <p:cNvGrpSpPr/>
          <p:nvPr/>
        </p:nvGrpSpPr>
        <p:grpSpPr>
          <a:xfrm>
            <a:off x="5190088" y="2106525"/>
            <a:ext cx="808475" cy="3113100"/>
            <a:chOff x="5190088" y="2106525"/>
            <a:chExt cx="808475" cy="3113100"/>
          </a:xfrm>
        </p:grpSpPr>
        <p:sp>
          <p:nvSpPr>
            <p:cNvPr id="373" name="Google Shape;373;p59"/>
            <p:cNvSpPr/>
            <p:nvPr/>
          </p:nvSpPr>
          <p:spPr>
            <a:xfrm>
              <a:off x="5190088" y="2106525"/>
              <a:ext cx="667500" cy="31131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9"/>
            <p:cNvSpPr/>
            <p:nvPr/>
          </p:nvSpPr>
          <p:spPr>
            <a:xfrm>
              <a:off x="5614897" y="2354024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9"/>
            <p:cNvSpPr/>
            <p:nvPr/>
          </p:nvSpPr>
          <p:spPr>
            <a:xfrm>
              <a:off x="5617563" y="4418360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59"/>
          <p:cNvGrpSpPr/>
          <p:nvPr/>
        </p:nvGrpSpPr>
        <p:grpSpPr>
          <a:xfrm>
            <a:off x="5093525" y="3678238"/>
            <a:ext cx="205225" cy="196425"/>
            <a:chOff x="5093525" y="3678238"/>
            <a:chExt cx="205225" cy="196425"/>
          </a:xfrm>
        </p:grpSpPr>
        <p:sp>
          <p:nvSpPr>
            <p:cNvPr id="377" name="Google Shape;377;p59"/>
            <p:cNvSpPr/>
            <p:nvPr/>
          </p:nvSpPr>
          <p:spPr>
            <a:xfrm>
              <a:off x="5093525" y="3699663"/>
              <a:ext cx="181775" cy="175000"/>
            </a:xfrm>
            <a:custGeom>
              <a:avLst/>
              <a:gdLst/>
              <a:ahLst/>
              <a:cxnLst/>
              <a:rect l="l" t="t" r="r" b="b"/>
              <a:pathLst>
                <a:path w="7271" h="7000" extrusionOk="0">
                  <a:moveTo>
                    <a:pt x="6212" y="1"/>
                  </a:moveTo>
                  <a:cubicBezTo>
                    <a:pt x="5963" y="1"/>
                    <a:pt x="5713" y="97"/>
                    <a:pt x="5525" y="290"/>
                  </a:cubicBezTo>
                  <a:lnTo>
                    <a:pt x="4860" y="955"/>
                  </a:lnTo>
                  <a:cubicBezTo>
                    <a:pt x="4811" y="1003"/>
                    <a:pt x="4810" y="1083"/>
                    <a:pt x="4860" y="1133"/>
                  </a:cubicBezTo>
                  <a:cubicBezTo>
                    <a:pt x="4884" y="1157"/>
                    <a:pt x="4916" y="1169"/>
                    <a:pt x="4949" y="1169"/>
                  </a:cubicBezTo>
                  <a:cubicBezTo>
                    <a:pt x="4981" y="1169"/>
                    <a:pt x="5013" y="1157"/>
                    <a:pt x="5037" y="1133"/>
                  </a:cubicBezTo>
                  <a:lnTo>
                    <a:pt x="5702" y="468"/>
                  </a:lnTo>
                  <a:cubicBezTo>
                    <a:pt x="5841" y="333"/>
                    <a:pt x="6019" y="267"/>
                    <a:pt x="6198" y="267"/>
                  </a:cubicBezTo>
                  <a:cubicBezTo>
                    <a:pt x="6380" y="267"/>
                    <a:pt x="6561" y="336"/>
                    <a:pt x="6700" y="474"/>
                  </a:cubicBezTo>
                  <a:cubicBezTo>
                    <a:pt x="6973" y="749"/>
                    <a:pt x="6977" y="1193"/>
                    <a:pt x="6707" y="1472"/>
                  </a:cubicBezTo>
                  <a:lnTo>
                    <a:pt x="5793" y="2385"/>
                  </a:lnTo>
                  <a:cubicBezTo>
                    <a:pt x="5560" y="1819"/>
                    <a:pt x="5060" y="1407"/>
                    <a:pt x="4461" y="1286"/>
                  </a:cubicBezTo>
                  <a:cubicBezTo>
                    <a:pt x="4342" y="1262"/>
                    <a:pt x="4222" y="1251"/>
                    <a:pt x="4102" y="1251"/>
                  </a:cubicBezTo>
                  <a:cubicBezTo>
                    <a:pt x="3623" y="1251"/>
                    <a:pt x="3156" y="1439"/>
                    <a:pt x="2810" y="1785"/>
                  </a:cubicBezTo>
                  <a:lnTo>
                    <a:pt x="704" y="3891"/>
                  </a:lnTo>
                  <a:cubicBezTo>
                    <a:pt x="0" y="4607"/>
                    <a:pt x="6" y="5755"/>
                    <a:pt x="715" y="6465"/>
                  </a:cubicBezTo>
                  <a:cubicBezTo>
                    <a:pt x="1072" y="6821"/>
                    <a:pt x="1539" y="7000"/>
                    <a:pt x="2007" y="7000"/>
                  </a:cubicBezTo>
                  <a:cubicBezTo>
                    <a:pt x="2469" y="7000"/>
                    <a:pt x="2932" y="6825"/>
                    <a:pt x="3287" y="6475"/>
                  </a:cubicBezTo>
                  <a:lnTo>
                    <a:pt x="4406" y="5357"/>
                  </a:lnTo>
                  <a:cubicBezTo>
                    <a:pt x="4456" y="5307"/>
                    <a:pt x="4456" y="5228"/>
                    <a:pt x="4406" y="5179"/>
                  </a:cubicBezTo>
                  <a:cubicBezTo>
                    <a:pt x="4382" y="5154"/>
                    <a:pt x="4350" y="5142"/>
                    <a:pt x="4318" y="5142"/>
                  </a:cubicBezTo>
                  <a:cubicBezTo>
                    <a:pt x="4286" y="5142"/>
                    <a:pt x="4253" y="5154"/>
                    <a:pt x="4228" y="5179"/>
                  </a:cubicBezTo>
                  <a:lnTo>
                    <a:pt x="4230" y="5179"/>
                  </a:lnTo>
                  <a:lnTo>
                    <a:pt x="3111" y="6298"/>
                  </a:lnTo>
                  <a:cubicBezTo>
                    <a:pt x="2803" y="6605"/>
                    <a:pt x="2399" y="6759"/>
                    <a:pt x="1996" y="6759"/>
                  </a:cubicBezTo>
                  <a:cubicBezTo>
                    <a:pt x="1593" y="6759"/>
                    <a:pt x="1190" y="6605"/>
                    <a:pt x="882" y="6298"/>
                  </a:cubicBezTo>
                  <a:cubicBezTo>
                    <a:pt x="267" y="5681"/>
                    <a:pt x="267" y="4684"/>
                    <a:pt x="882" y="4069"/>
                  </a:cubicBezTo>
                  <a:lnTo>
                    <a:pt x="2987" y="1963"/>
                  </a:lnTo>
                  <a:cubicBezTo>
                    <a:pt x="3286" y="1664"/>
                    <a:pt x="3688" y="1502"/>
                    <a:pt x="4100" y="1502"/>
                  </a:cubicBezTo>
                  <a:cubicBezTo>
                    <a:pt x="4221" y="1502"/>
                    <a:pt x="4343" y="1516"/>
                    <a:pt x="4464" y="1545"/>
                  </a:cubicBezTo>
                  <a:cubicBezTo>
                    <a:pt x="4996" y="1670"/>
                    <a:pt x="5425" y="2061"/>
                    <a:pt x="5597" y="2581"/>
                  </a:cubicBezTo>
                  <a:lnTo>
                    <a:pt x="4601" y="3577"/>
                  </a:lnTo>
                  <a:cubicBezTo>
                    <a:pt x="4460" y="3718"/>
                    <a:pt x="4279" y="3785"/>
                    <a:pt x="4101" y="3785"/>
                  </a:cubicBezTo>
                  <a:cubicBezTo>
                    <a:pt x="3826" y="3785"/>
                    <a:pt x="3557" y="3627"/>
                    <a:pt x="3441" y="3342"/>
                  </a:cubicBezTo>
                  <a:cubicBezTo>
                    <a:pt x="3422" y="3292"/>
                    <a:pt x="3374" y="3261"/>
                    <a:pt x="3323" y="3261"/>
                  </a:cubicBezTo>
                  <a:cubicBezTo>
                    <a:pt x="3308" y="3261"/>
                    <a:pt x="3292" y="3264"/>
                    <a:pt x="3277" y="3270"/>
                  </a:cubicBezTo>
                  <a:cubicBezTo>
                    <a:pt x="3212" y="3297"/>
                    <a:pt x="3181" y="3371"/>
                    <a:pt x="3208" y="3436"/>
                  </a:cubicBezTo>
                  <a:cubicBezTo>
                    <a:pt x="3366" y="3823"/>
                    <a:pt x="3730" y="4036"/>
                    <a:pt x="4102" y="4036"/>
                  </a:cubicBezTo>
                  <a:cubicBezTo>
                    <a:pt x="4343" y="4036"/>
                    <a:pt x="4587" y="3946"/>
                    <a:pt x="4779" y="3755"/>
                  </a:cubicBezTo>
                  <a:lnTo>
                    <a:pt x="6884" y="1648"/>
                  </a:lnTo>
                  <a:cubicBezTo>
                    <a:pt x="7267" y="1275"/>
                    <a:pt x="7271" y="660"/>
                    <a:pt x="6892" y="282"/>
                  </a:cubicBezTo>
                  <a:cubicBezTo>
                    <a:pt x="6704" y="94"/>
                    <a:pt x="6458" y="1"/>
                    <a:pt x="6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9"/>
            <p:cNvSpPr/>
            <p:nvPr/>
          </p:nvSpPr>
          <p:spPr>
            <a:xfrm>
              <a:off x="5117100" y="3678238"/>
              <a:ext cx="181650" cy="174975"/>
            </a:xfrm>
            <a:custGeom>
              <a:avLst/>
              <a:gdLst/>
              <a:ahLst/>
              <a:cxnLst/>
              <a:rect l="l" t="t" r="r" b="b"/>
              <a:pathLst>
                <a:path w="7266" h="6999" extrusionOk="0">
                  <a:moveTo>
                    <a:pt x="5262" y="0"/>
                  </a:moveTo>
                  <a:cubicBezTo>
                    <a:pt x="4794" y="0"/>
                    <a:pt x="4327" y="178"/>
                    <a:pt x="3969" y="534"/>
                  </a:cubicBezTo>
                  <a:lnTo>
                    <a:pt x="2851" y="1654"/>
                  </a:lnTo>
                  <a:cubicBezTo>
                    <a:pt x="2801" y="1703"/>
                    <a:pt x="2801" y="1782"/>
                    <a:pt x="2849" y="1832"/>
                  </a:cubicBezTo>
                  <a:cubicBezTo>
                    <a:pt x="2874" y="1856"/>
                    <a:pt x="2906" y="1868"/>
                    <a:pt x="2939" y="1868"/>
                  </a:cubicBezTo>
                  <a:cubicBezTo>
                    <a:pt x="2971" y="1868"/>
                    <a:pt x="3003" y="1856"/>
                    <a:pt x="3027" y="1832"/>
                  </a:cubicBezTo>
                  <a:lnTo>
                    <a:pt x="4147" y="712"/>
                  </a:lnTo>
                  <a:cubicBezTo>
                    <a:pt x="4454" y="407"/>
                    <a:pt x="4856" y="255"/>
                    <a:pt x="5257" y="255"/>
                  </a:cubicBezTo>
                  <a:cubicBezTo>
                    <a:pt x="5660" y="255"/>
                    <a:pt x="6064" y="409"/>
                    <a:pt x="6371" y="716"/>
                  </a:cubicBezTo>
                  <a:cubicBezTo>
                    <a:pt x="6985" y="1330"/>
                    <a:pt x="6987" y="2325"/>
                    <a:pt x="6376" y="2941"/>
                  </a:cubicBezTo>
                  <a:lnTo>
                    <a:pt x="4271" y="5047"/>
                  </a:lnTo>
                  <a:cubicBezTo>
                    <a:pt x="3972" y="5346"/>
                    <a:pt x="3570" y="5508"/>
                    <a:pt x="3157" y="5508"/>
                  </a:cubicBezTo>
                  <a:cubicBezTo>
                    <a:pt x="3036" y="5508"/>
                    <a:pt x="2914" y="5494"/>
                    <a:pt x="2794" y="5465"/>
                  </a:cubicBezTo>
                  <a:cubicBezTo>
                    <a:pt x="2262" y="5340"/>
                    <a:pt x="1833" y="4947"/>
                    <a:pt x="1661" y="4429"/>
                  </a:cubicBezTo>
                  <a:lnTo>
                    <a:pt x="2657" y="3433"/>
                  </a:lnTo>
                  <a:cubicBezTo>
                    <a:pt x="2798" y="3292"/>
                    <a:pt x="2979" y="3225"/>
                    <a:pt x="3157" y="3225"/>
                  </a:cubicBezTo>
                  <a:cubicBezTo>
                    <a:pt x="3432" y="3225"/>
                    <a:pt x="3701" y="3383"/>
                    <a:pt x="3817" y="3668"/>
                  </a:cubicBezTo>
                  <a:cubicBezTo>
                    <a:pt x="3837" y="3716"/>
                    <a:pt x="3883" y="3746"/>
                    <a:pt x="3933" y="3746"/>
                  </a:cubicBezTo>
                  <a:cubicBezTo>
                    <a:pt x="3948" y="3746"/>
                    <a:pt x="3964" y="3743"/>
                    <a:pt x="3980" y="3737"/>
                  </a:cubicBezTo>
                  <a:cubicBezTo>
                    <a:pt x="4045" y="3711"/>
                    <a:pt x="4076" y="3637"/>
                    <a:pt x="4049" y="3574"/>
                  </a:cubicBezTo>
                  <a:cubicBezTo>
                    <a:pt x="3892" y="3188"/>
                    <a:pt x="3528" y="2975"/>
                    <a:pt x="3156" y="2975"/>
                  </a:cubicBezTo>
                  <a:cubicBezTo>
                    <a:pt x="2915" y="2975"/>
                    <a:pt x="2671" y="3065"/>
                    <a:pt x="2479" y="3256"/>
                  </a:cubicBezTo>
                  <a:lnTo>
                    <a:pt x="1453" y="4282"/>
                  </a:lnTo>
                  <a:cubicBezTo>
                    <a:pt x="1434" y="4293"/>
                    <a:pt x="1420" y="4308"/>
                    <a:pt x="1409" y="4326"/>
                  </a:cubicBezTo>
                  <a:lnTo>
                    <a:pt x="374" y="5362"/>
                  </a:lnTo>
                  <a:cubicBezTo>
                    <a:pt x="1" y="5737"/>
                    <a:pt x="2" y="6343"/>
                    <a:pt x="376" y="6717"/>
                  </a:cubicBezTo>
                  <a:cubicBezTo>
                    <a:pt x="564" y="6905"/>
                    <a:pt x="810" y="6999"/>
                    <a:pt x="1056" y="6999"/>
                  </a:cubicBezTo>
                  <a:cubicBezTo>
                    <a:pt x="1301" y="6999"/>
                    <a:pt x="1545" y="6906"/>
                    <a:pt x="1733" y="6720"/>
                  </a:cubicBezTo>
                  <a:lnTo>
                    <a:pt x="2397" y="6056"/>
                  </a:lnTo>
                  <a:cubicBezTo>
                    <a:pt x="2445" y="6008"/>
                    <a:pt x="2445" y="5928"/>
                    <a:pt x="2397" y="5879"/>
                  </a:cubicBezTo>
                  <a:cubicBezTo>
                    <a:pt x="2372" y="5854"/>
                    <a:pt x="2340" y="5842"/>
                    <a:pt x="2308" y="5842"/>
                  </a:cubicBezTo>
                  <a:cubicBezTo>
                    <a:pt x="2275" y="5842"/>
                    <a:pt x="2244" y="5854"/>
                    <a:pt x="2219" y="5879"/>
                  </a:cubicBezTo>
                  <a:lnTo>
                    <a:pt x="1556" y="6542"/>
                  </a:lnTo>
                  <a:cubicBezTo>
                    <a:pt x="1417" y="6681"/>
                    <a:pt x="1235" y="6750"/>
                    <a:pt x="1054" y="6750"/>
                  </a:cubicBezTo>
                  <a:cubicBezTo>
                    <a:pt x="872" y="6750"/>
                    <a:pt x="690" y="6681"/>
                    <a:pt x="551" y="6542"/>
                  </a:cubicBezTo>
                  <a:cubicBezTo>
                    <a:pt x="274" y="6266"/>
                    <a:pt x="274" y="5817"/>
                    <a:pt x="551" y="5539"/>
                  </a:cubicBezTo>
                  <a:lnTo>
                    <a:pt x="1465" y="4625"/>
                  </a:lnTo>
                  <a:cubicBezTo>
                    <a:pt x="1697" y="5191"/>
                    <a:pt x="2196" y="5604"/>
                    <a:pt x="2795" y="5724"/>
                  </a:cubicBezTo>
                  <a:cubicBezTo>
                    <a:pt x="2915" y="5748"/>
                    <a:pt x="3035" y="5759"/>
                    <a:pt x="3155" y="5759"/>
                  </a:cubicBezTo>
                  <a:cubicBezTo>
                    <a:pt x="3635" y="5759"/>
                    <a:pt x="4101" y="5570"/>
                    <a:pt x="4448" y="5224"/>
                  </a:cubicBezTo>
                  <a:lnTo>
                    <a:pt x="6554" y="3119"/>
                  </a:lnTo>
                  <a:cubicBezTo>
                    <a:pt x="7266" y="2406"/>
                    <a:pt x="7266" y="1249"/>
                    <a:pt x="6554" y="536"/>
                  </a:cubicBezTo>
                  <a:lnTo>
                    <a:pt x="6554" y="534"/>
                  </a:lnTo>
                  <a:cubicBezTo>
                    <a:pt x="6196" y="178"/>
                    <a:pt x="5729" y="0"/>
                    <a:pt x="5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9"/>
          <p:cNvGrpSpPr/>
          <p:nvPr/>
        </p:nvGrpSpPr>
        <p:grpSpPr>
          <a:xfrm>
            <a:off x="3371495" y="-96105"/>
            <a:ext cx="2088641" cy="3941812"/>
            <a:chOff x="3369388" y="-83450"/>
            <a:chExt cx="2088641" cy="3941812"/>
          </a:xfrm>
        </p:grpSpPr>
        <p:sp>
          <p:nvSpPr>
            <p:cNvPr id="381" name="Google Shape;381;p59"/>
            <p:cNvSpPr/>
            <p:nvPr/>
          </p:nvSpPr>
          <p:spPr>
            <a:xfrm>
              <a:off x="3369388" y="-83450"/>
              <a:ext cx="667500" cy="3019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9"/>
            <p:cNvSpPr/>
            <p:nvPr/>
          </p:nvSpPr>
          <p:spPr>
            <a:xfrm>
              <a:off x="3765603" y="1021051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9"/>
            <p:cNvSpPr/>
            <p:nvPr/>
          </p:nvSpPr>
          <p:spPr>
            <a:xfrm>
              <a:off x="5077029" y="3467762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89A1911-AA05-B3AE-9C04-368F160D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92" y="3821785"/>
            <a:ext cx="1863933" cy="180381"/>
          </a:xfrm>
          <a:prstGeom prst="rect">
            <a:avLst/>
          </a:prstGeom>
        </p:spPr>
      </p:pic>
      <p:sp>
        <p:nvSpPr>
          <p:cNvPr id="5" name="Google Shape;344;p57">
            <a:extLst>
              <a:ext uri="{FF2B5EF4-FFF2-40B4-BE49-F238E27FC236}">
                <a16:creationId xmlns:a16="http://schemas.microsoft.com/office/drawing/2014/main" id="{CE693B9F-ED5B-D358-68EA-921B83930D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182" y="318461"/>
            <a:ext cx="2470270" cy="696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Examples</a:t>
            </a:r>
            <a:br>
              <a:rPr lang="en" sz="3600" dirty="0"/>
            </a:br>
            <a:r>
              <a:rPr lang="en" sz="2400" dirty="0"/>
              <a:t>removing...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234F1-43D2-31D8-B0E8-447865EF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495" y="3639445"/>
            <a:ext cx="1863932" cy="180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5EF05-85B4-9879-1405-C59F8B355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105" y="4430861"/>
            <a:ext cx="1881301" cy="36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89806-48AB-FADD-625D-9ED992C77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105" y="2579353"/>
            <a:ext cx="762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EA4C9-F8F6-40E0-9699-2CB5A5724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06" y="1219120"/>
            <a:ext cx="1792400" cy="208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EEFDA-7906-4D1B-A675-51DFB1BEE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641" y="1425779"/>
            <a:ext cx="1792399" cy="208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2F567B-6BE5-94CB-29BD-63F309D54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099" y="2226698"/>
            <a:ext cx="2323119" cy="155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6D30F-E48C-FF4E-2C57-C6E3D988C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59" y="2364979"/>
            <a:ext cx="2323119" cy="155420"/>
          </a:xfrm>
          <a:prstGeom prst="rect">
            <a:avLst/>
          </a:prstGeom>
        </p:spPr>
      </p:pic>
      <p:sp>
        <p:nvSpPr>
          <p:cNvPr id="13" name="Google Shape;382;p59">
            <a:extLst>
              <a:ext uri="{FF2B5EF4-FFF2-40B4-BE49-F238E27FC236}">
                <a16:creationId xmlns:a16="http://schemas.microsoft.com/office/drawing/2014/main" id="{782B31C3-B034-F2F6-D408-054C03AA89EA}"/>
              </a:ext>
            </a:extLst>
          </p:cNvPr>
          <p:cNvSpPr/>
          <p:nvPr/>
        </p:nvSpPr>
        <p:spPr>
          <a:xfrm>
            <a:off x="3255282" y="1977364"/>
            <a:ext cx="381000" cy="3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8;p59">
            <a:extLst>
              <a:ext uri="{FF2B5EF4-FFF2-40B4-BE49-F238E27FC236}">
                <a16:creationId xmlns:a16="http://schemas.microsoft.com/office/drawing/2014/main" id="{C8BBB429-E3F0-8D6C-C0E9-498BD971EDEA}"/>
              </a:ext>
            </a:extLst>
          </p:cNvPr>
          <p:cNvSpPr txBox="1"/>
          <p:nvPr/>
        </p:nvSpPr>
        <p:spPr>
          <a:xfrm>
            <a:off x="1946017" y="1913032"/>
            <a:ext cx="141301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HTML text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4408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, person, standing, white&#10;&#10;Description automatically generated">
            <a:extLst>
              <a:ext uri="{FF2B5EF4-FFF2-40B4-BE49-F238E27FC236}">
                <a16:creationId xmlns:a16="http://schemas.microsoft.com/office/drawing/2014/main" id="{218A097D-0B7D-8505-84B7-1EB6FF464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86000"/>
                    </a14:imgEffect>
                    <a14:imgEffect>
                      <a14:brightnessContrast bright="-56000" contras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4161" y="-43505"/>
            <a:ext cx="5749839" cy="57498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D7351F-E946-3EBF-DB3A-96B39F6AB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008" y="1713992"/>
            <a:ext cx="3282703" cy="145050"/>
          </a:xfrm>
          <a:prstGeom prst="rect">
            <a:avLst/>
          </a:prstGeom>
        </p:spPr>
      </p:pic>
      <p:sp>
        <p:nvSpPr>
          <p:cNvPr id="3" name="Google Shape;936;p76">
            <a:extLst>
              <a:ext uri="{FF2B5EF4-FFF2-40B4-BE49-F238E27FC236}">
                <a16:creationId xmlns:a16="http://schemas.microsoft.com/office/drawing/2014/main" id="{0E57B8E1-FDD5-9083-B4B9-D05D6A1A166B}"/>
              </a:ext>
            </a:extLst>
          </p:cNvPr>
          <p:cNvSpPr txBox="1">
            <a:spLocks/>
          </p:cNvSpPr>
          <p:nvPr/>
        </p:nvSpPr>
        <p:spPr>
          <a:xfrm>
            <a:off x="3537029" y="2163410"/>
            <a:ext cx="1167580" cy="3693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200" dirty="0">
                <a:solidFill>
                  <a:srgbClr val="FFFFFF"/>
                </a:solidFill>
              </a:rPr>
              <a:t>tokenisation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B2AF1-FF80-CE3E-73D2-B7238C9B1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009" y="2831415"/>
            <a:ext cx="3282711" cy="145050"/>
          </a:xfrm>
          <a:prstGeom prst="rect">
            <a:avLst/>
          </a:prstGeom>
        </p:spPr>
      </p:pic>
      <p:sp>
        <p:nvSpPr>
          <p:cNvPr id="9" name="Google Shape;936;p76">
            <a:extLst>
              <a:ext uri="{FF2B5EF4-FFF2-40B4-BE49-F238E27FC236}">
                <a16:creationId xmlns:a16="http://schemas.microsoft.com/office/drawing/2014/main" id="{299AD90C-1A30-C45F-0A5D-417BD4B17639}"/>
              </a:ext>
            </a:extLst>
          </p:cNvPr>
          <p:cNvSpPr txBox="1">
            <a:spLocks/>
          </p:cNvSpPr>
          <p:nvPr/>
        </p:nvSpPr>
        <p:spPr>
          <a:xfrm>
            <a:off x="3478987" y="3283498"/>
            <a:ext cx="1223278" cy="40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200" dirty="0">
                <a:solidFill>
                  <a:srgbClr val="FFFFFF"/>
                </a:solidFill>
              </a:rPr>
              <a:t>lemmatisation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5A2B29-D16C-78FE-BF0E-4F215BB47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585" y="3943193"/>
            <a:ext cx="2069548" cy="178026"/>
          </a:xfrm>
          <a:prstGeom prst="rect">
            <a:avLst/>
          </a:prstGeom>
        </p:spPr>
      </p:pic>
      <p:sp>
        <p:nvSpPr>
          <p:cNvPr id="17" name="Google Shape;2229;p116">
            <a:extLst>
              <a:ext uri="{FF2B5EF4-FFF2-40B4-BE49-F238E27FC236}">
                <a16:creationId xmlns:a16="http://schemas.microsoft.com/office/drawing/2014/main" id="{9DD8224D-B922-BDD7-BADA-07AE39AB6D70}"/>
              </a:ext>
            </a:extLst>
          </p:cNvPr>
          <p:cNvSpPr/>
          <p:nvPr/>
        </p:nvSpPr>
        <p:spPr>
          <a:xfrm>
            <a:off x="4842789" y="2036382"/>
            <a:ext cx="296770" cy="62335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76137" y="1972309"/>
            <a:ext cx="3360437" cy="2622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Tokenisation</a:t>
            </a:r>
            <a:r>
              <a:rPr lang="en" sz="3600" dirty="0"/>
              <a:t> &amp; </a:t>
            </a:r>
            <a:r>
              <a:rPr lang="en" sz="3600" dirty="0" err="1"/>
              <a:t>Lemmatisation</a:t>
            </a:r>
            <a:endParaRPr sz="3600" dirty="0"/>
          </a:p>
        </p:txBody>
      </p:sp>
      <p:sp>
        <p:nvSpPr>
          <p:cNvPr id="23" name="Google Shape;2229;p116">
            <a:extLst>
              <a:ext uri="{FF2B5EF4-FFF2-40B4-BE49-F238E27FC236}">
                <a16:creationId xmlns:a16="http://schemas.microsoft.com/office/drawing/2014/main" id="{E6515972-542F-5830-C03B-898ADB955ADE}"/>
              </a:ext>
            </a:extLst>
          </p:cNvPr>
          <p:cNvSpPr/>
          <p:nvPr/>
        </p:nvSpPr>
        <p:spPr>
          <a:xfrm>
            <a:off x="4845965" y="3173821"/>
            <a:ext cx="296770" cy="62335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03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/>
        </p:nvSpPr>
        <p:spPr>
          <a:xfrm>
            <a:off x="59929" y="1912435"/>
            <a:ext cx="3193910" cy="214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posts greater than 2,000 were removed as it was deemed irrelevant and could potentially skew our model</a:t>
            </a:r>
          </a:p>
          <a:p>
            <a:pPr marL="171450" lvl="0" indent="-171450" rtl="0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Netflix has greater post lengths overall</a:t>
            </a:r>
            <a:endParaRPr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Google Shape;344;p57">
            <a:extLst>
              <a:ext uri="{FF2B5EF4-FFF2-40B4-BE49-F238E27FC236}">
                <a16:creationId xmlns:a16="http://schemas.microsoft.com/office/drawing/2014/main" id="{95465517-E8AF-94D1-9402-5F633479426F}"/>
              </a:ext>
            </a:extLst>
          </p:cNvPr>
          <p:cNvSpPr txBox="1">
            <a:spLocks/>
          </p:cNvSpPr>
          <p:nvPr/>
        </p:nvSpPr>
        <p:spPr>
          <a:xfrm>
            <a:off x="135646" y="504003"/>
            <a:ext cx="3360437" cy="99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/>
              <a:t>Exploratory Data Analysis</a:t>
            </a:r>
            <a:endParaRPr lang="en-SG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A45E54-98EF-99EF-4B85-406AADB8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260" y="1216149"/>
            <a:ext cx="1262982" cy="1355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9C282-8B4E-682A-73D7-A1A536F9B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260" y="2699778"/>
            <a:ext cx="1262982" cy="13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BA975C-3351-12E6-0956-991A5478A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444" y="1273593"/>
            <a:ext cx="3774211" cy="28523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5FBF1-4207-661A-9021-712DAB81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75756"/>
            <a:ext cx="3886199" cy="2038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5DE275-0939-A3C7-9C1A-02443AD9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571750"/>
            <a:ext cx="3886199" cy="2038187"/>
          </a:xfrm>
          <a:prstGeom prst="rect">
            <a:avLst/>
          </a:prstGeom>
        </p:spPr>
      </p:pic>
      <p:sp>
        <p:nvSpPr>
          <p:cNvPr id="5" name="Google Shape;344;p57">
            <a:extLst>
              <a:ext uri="{FF2B5EF4-FFF2-40B4-BE49-F238E27FC236}">
                <a16:creationId xmlns:a16="http://schemas.microsoft.com/office/drawing/2014/main" id="{0756EF23-2E10-B334-FE10-1AD8492F74B1}"/>
              </a:ext>
            </a:extLst>
          </p:cNvPr>
          <p:cNvSpPr txBox="1">
            <a:spLocks/>
          </p:cNvSpPr>
          <p:nvPr/>
        </p:nvSpPr>
        <p:spPr>
          <a:xfrm>
            <a:off x="135647" y="504003"/>
            <a:ext cx="3005376" cy="99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/>
              <a:t>Exploratory Data Analysis</a:t>
            </a:r>
            <a:endParaRPr lang="en-SG" sz="3600" dirty="0"/>
          </a:p>
        </p:txBody>
      </p:sp>
      <p:sp>
        <p:nvSpPr>
          <p:cNvPr id="6" name="Google Shape;346;p57">
            <a:extLst>
              <a:ext uri="{FF2B5EF4-FFF2-40B4-BE49-F238E27FC236}">
                <a16:creationId xmlns:a16="http://schemas.microsoft.com/office/drawing/2014/main" id="{2D7F7EC1-6898-D355-3882-C67FCAEA9344}"/>
              </a:ext>
            </a:extLst>
          </p:cNvPr>
          <p:cNvSpPr txBox="1"/>
          <p:nvPr/>
        </p:nvSpPr>
        <p:spPr>
          <a:xfrm>
            <a:off x="59928" y="1912435"/>
            <a:ext cx="4054871" cy="214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WordClouds were </a:t>
            </a:r>
            <a:r>
              <a:rPr lang="en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utilised</a:t>
            </a: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check for commonly occur</a:t>
            </a:r>
            <a:r>
              <a:rPr lang="en-SG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</a:t>
            </a:r>
            <a:r>
              <a:rPr lang="en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</a:t>
            </a: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words to add to our </a:t>
            </a:r>
            <a:r>
              <a:rPr lang="en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Stopwords</a:t>
            </a:r>
            <a:endParaRPr lang="en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</a:t>
            </a: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example, ‘view poll’ was dropped as these are common among “poll” Reddit posts</a:t>
            </a:r>
            <a:endParaRPr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64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4;p57">
            <a:extLst>
              <a:ext uri="{FF2B5EF4-FFF2-40B4-BE49-F238E27FC236}">
                <a16:creationId xmlns:a16="http://schemas.microsoft.com/office/drawing/2014/main" id="{0756EF23-2E10-B334-FE10-1AD8492F74B1}"/>
              </a:ext>
            </a:extLst>
          </p:cNvPr>
          <p:cNvSpPr txBox="1">
            <a:spLocks/>
          </p:cNvSpPr>
          <p:nvPr/>
        </p:nvSpPr>
        <p:spPr>
          <a:xfrm>
            <a:off x="135647" y="504003"/>
            <a:ext cx="3005376" cy="99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/>
              <a:t>Exploratory Data Analysis</a:t>
            </a:r>
            <a:endParaRPr lang="en-SG" sz="3600" dirty="0"/>
          </a:p>
        </p:txBody>
      </p:sp>
      <p:sp>
        <p:nvSpPr>
          <p:cNvPr id="6" name="Google Shape;346;p57">
            <a:extLst>
              <a:ext uri="{FF2B5EF4-FFF2-40B4-BE49-F238E27FC236}">
                <a16:creationId xmlns:a16="http://schemas.microsoft.com/office/drawing/2014/main" id="{2D7F7EC1-6898-D355-3882-C67FCAEA9344}"/>
              </a:ext>
            </a:extLst>
          </p:cNvPr>
          <p:cNvSpPr txBox="1"/>
          <p:nvPr/>
        </p:nvSpPr>
        <p:spPr>
          <a:xfrm>
            <a:off x="59928" y="1912434"/>
            <a:ext cx="4054871" cy="191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Interestingly, most of the keywords spotted relate to HBO</a:t>
            </a:r>
          </a:p>
          <a:p>
            <a:pPr marL="171450" lvl="1" indent="-171450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There seems to be many non-content related keywords that appear here</a:t>
            </a:r>
          </a:p>
          <a:p>
            <a:pPr marL="171450" lvl="1" indent="-171450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HBO has 11 shows mentioned that rivals Netflix’s 3</a:t>
            </a:r>
            <a:endParaRPr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9D394-CB46-DBBE-D5B4-B7B2CCC8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07" y="14535"/>
            <a:ext cx="3596811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40223-BD53-9D4A-A1F8-CA2EA2DE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39" y="2561728"/>
            <a:ext cx="3822093" cy="2524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301416-58C0-A34C-9324-7C7ADEF1C586}"/>
              </a:ext>
            </a:extLst>
          </p:cNvPr>
          <p:cNvSpPr/>
          <p:nvPr/>
        </p:nvSpPr>
        <p:spPr>
          <a:xfrm>
            <a:off x="5024251" y="3623953"/>
            <a:ext cx="409698" cy="77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E6227-EAA9-40C5-1230-DEF78254E457}"/>
              </a:ext>
            </a:extLst>
          </p:cNvPr>
          <p:cNvSpPr/>
          <p:nvPr/>
        </p:nvSpPr>
        <p:spPr>
          <a:xfrm>
            <a:off x="4940304" y="4726867"/>
            <a:ext cx="484908" cy="9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128410-5EB5-6D09-D4FE-0CEE02178FC9}"/>
              </a:ext>
            </a:extLst>
          </p:cNvPr>
          <p:cNvSpPr/>
          <p:nvPr/>
        </p:nvSpPr>
        <p:spPr>
          <a:xfrm>
            <a:off x="4617696" y="4167501"/>
            <a:ext cx="813109" cy="10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ADD47-2912-2611-8908-54E28FC5A8C9}"/>
              </a:ext>
            </a:extLst>
          </p:cNvPr>
          <p:cNvSpPr/>
          <p:nvPr/>
        </p:nvSpPr>
        <p:spPr>
          <a:xfrm>
            <a:off x="4617696" y="3718954"/>
            <a:ext cx="813110" cy="1048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25275F-0621-87EB-CCCB-D7293DB6F51C}"/>
              </a:ext>
            </a:extLst>
          </p:cNvPr>
          <p:cNvSpPr/>
          <p:nvPr/>
        </p:nvSpPr>
        <p:spPr>
          <a:xfrm>
            <a:off x="4789540" y="3937942"/>
            <a:ext cx="641266" cy="2188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DF16F4-F934-59D7-92EF-AB68BE6A9B0D}"/>
              </a:ext>
            </a:extLst>
          </p:cNvPr>
          <p:cNvSpPr/>
          <p:nvPr/>
        </p:nvSpPr>
        <p:spPr>
          <a:xfrm>
            <a:off x="4791519" y="4375191"/>
            <a:ext cx="641266" cy="3454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A6B01A-DBBB-ECBB-08CD-F5D6A3DDE460}"/>
              </a:ext>
            </a:extLst>
          </p:cNvPr>
          <p:cNvSpPr/>
          <p:nvPr/>
        </p:nvSpPr>
        <p:spPr>
          <a:xfrm>
            <a:off x="5088054" y="4831895"/>
            <a:ext cx="344731" cy="1048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60EAE1-0E80-D5E7-B2E5-1AFB3D6EB259}"/>
              </a:ext>
            </a:extLst>
          </p:cNvPr>
          <p:cNvSpPr/>
          <p:nvPr/>
        </p:nvSpPr>
        <p:spPr>
          <a:xfrm>
            <a:off x="4848097" y="3493757"/>
            <a:ext cx="594111" cy="1048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5010A-A207-47FD-28C5-00953E177275}"/>
              </a:ext>
            </a:extLst>
          </p:cNvPr>
          <p:cNvSpPr/>
          <p:nvPr/>
        </p:nvSpPr>
        <p:spPr>
          <a:xfrm>
            <a:off x="4857005" y="2725806"/>
            <a:ext cx="594111" cy="1048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54132B-6C85-3311-C9D8-A6FB6F867184}"/>
              </a:ext>
            </a:extLst>
          </p:cNvPr>
          <p:cNvSpPr/>
          <p:nvPr/>
        </p:nvSpPr>
        <p:spPr>
          <a:xfrm>
            <a:off x="5024250" y="2202671"/>
            <a:ext cx="359400" cy="2237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E75E09-BDD9-6F62-AFB0-63DF9CD4CBE1}"/>
              </a:ext>
            </a:extLst>
          </p:cNvPr>
          <p:cNvSpPr/>
          <p:nvPr/>
        </p:nvSpPr>
        <p:spPr>
          <a:xfrm>
            <a:off x="5088054" y="1756712"/>
            <a:ext cx="247165" cy="1029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24402-E862-7CD6-6B05-C0E81D8B5354}"/>
              </a:ext>
            </a:extLst>
          </p:cNvPr>
          <p:cNvSpPr/>
          <p:nvPr/>
        </p:nvSpPr>
        <p:spPr>
          <a:xfrm>
            <a:off x="4898571" y="626392"/>
            <a:ext cx="444005" cy="1029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18530A-1585-0189-DDE1-3319AD50DBD1}"/>
              </a:ext>
            </a:extLst>
          </p:cNvPr>
          <p:cNvSpPr/>
          <p:nvPr/>
        </p:nvSpPr>
        <p:spPr>
          <a:xfrm>
            <a:off x="4857005" y="299263"/>
            <a:ext cx="510149" cy="1029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54E014-62CB-C43F-62E5-7381093E6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1716" y="1175383"/>
            <a:ext cx="1413083" cy="468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57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4;p57">
            <a:extLst>
              <a:ext uri="{FF2B5EF4-FFF2-40B4-BE49-F238E27FC236}">
                <a16:creationId xmlns:a16="http://schemas.microsoft.com/office/drawing/2014/main" id="{0756EF23-2E10-B334-FE10-1AD8492F74B1}"/>
              </a:ext>
            </a:extLst>
          </p:cNvPr>
          <p:cNvSpPr txBox="1">
            <a:spLocks/>
          </p:cNvSpPr>
          <p:nvPr/>
        </p:nvSpPr>
        <p:spPr>
          <a:xfrm>
            <a:off x="135647" y="504003"/>
            <a:ext cx="3005376" cy="99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/>
              <a:t>Exploratory Data Analysis</a:t>
            </a:r>
            <a:endParaRPr lang="en-SG" sz="3600" dirty="0"/>
          </a:p>
        </p:txBody>
      </p:sp>
      <p:sp>
        <p:nvSpPr>
          <p:cNvPr id="6" name="Google Shape;346;p57">
            <a:extLst>
              <a:ext uri="{FF2B5EF4-FFF2-40B4-BE49-F238E27FC236}">
                <a16:creationId xmlns:a16="http://schemas.microsoft.com/office/drawing/2014/main" id="{2D7F7EC1-6898-D355-3882-C67FCAEA9344}"/>
              </a:ext>
            </a:extLst>
          </p:cNvPr>
          <p:cNvSpPr txBox="1"/>
          <p:nvPr/>
        </p:nvSpPr>
        <p:spPr>
          <a:xfrm>
            <a:off x="59928" y="1912435"/>
            <a:ext cx="3670193" cy="121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Netflix has 9 show mentions to HBO’s 8</a:t>
            </a: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number of keyword occurrences here are not as significant</a:t>
            </a:r>
            <a:endParaRPr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43B0D-534B-D54B-F873-67459158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85" y="6597"/>
            <a:ext cx="4130666" cy="252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F4480-92DA-8E65-2ADC-1E7D3D5A4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21" y="2516909"/>
            <a:ext cx="4751830" cy="261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7163D4-F68A-E6CE-DEE9-5ADC9488AE53}"/>
              </a:ext>
            </a:extLst>
          </p:cNvPr>
          <p:cNvSpPr/>
          <p:nvPr/>
        </p:nvSpPr>
        <p:spPr>
          <a:xfrm>
            <a:off x="4460646" y="2158629"/>
            <a:ext cx="1023763" cy="847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4198C-47D6-39B2-3BE1-56E2EC18FA2E}"/>
              </a:ext>
            </a:extLst>
          </p:cNvPr>
          <p:cNvSpPr/>
          <p:nvPr/>
        </p:nvSpPr>
        <p:spPr>
          <a:xfrm>
            <a:off x="4413142" y="1591378"/>
            <a:ext cx="1071267" cy="1091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37D0A-5ED3-8080-BC0F-4AF739DAD47F}"/>
              </a:ext>
            </a:extLst>
          </p:cNvPr>
          <p:cNvSpPr/>
          <p:nvPr/>
        </p:nvSpPr>
        <p:spPr>
          <a:xfrm>
            <a:off x="4759516" y="938232"/>
            <a:ext cx="724894" cy="867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17BA4-6ACB-35B3-4332-BB4735A6A599}"/>
              </a:ext>
            </a:extLst>
          </p:cNvPr>
          <p:cNvSpPr/>
          <p:nvPr/>
        </p:nvSpPr>
        <p:spPr>
          <a:xfrm>
            <a:off x="4464094" y="1689550"/>
            <a:ext cx="1023763" cy="455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5FB9A-0A98-BE30-D206-F4859CFA0409}"/>
              </a:ext>
            </a:extLst>
          </p:cNvPr>
          <p:cNvSpPr/>
          <p:nvPr/>
        </p:nvSpPr>
        <p:spPr>
          <a:xfrm>
            <a:off x="4570011" y="1038430"/>
            <a:ext cx="914399" cy="455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0C564-E9E6-EB98-10AD-9EECDFAAD19A}"/>
              </a:ext>
            </a:extLst>
          </p:cNvPr>
          <p:cNvSpPr/>
          <p:nvPr/>
        </p:nvSpPr>
        <p:spPr>
          <a:xfrm>
            <a:off x="4696691" y="504003"/>
            <a:ext cx="790424" cy="97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3ABD0-A39B-5170-D4E9-CC33CE70771B}"/>
              </a:ext>
            </a:extLst>
          </p:cNvPr>
          <p:cNvSpPr/>
          <p:nvPr/>
        </p:nvSpPr>
        <p:spPr>
          <a:xfrm>
            <a:off x="4572000" y="717137"/>
            <a:ext cx="912410" cy="206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DD046C-1703-E2DC-F141-99D1E43C7DEF}"/>
              </a:ext>
            </a:extLst>
          </p:cNvPr>
          <p:cNvSpPr/>
          <p:nvPr/>
        </p:nvSpPr>
        <p:spPr>
          <a:xfrm>
            <a:off x="4759516" y="580280"/>
            <a:ext cx="724894" cy="1238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805D7-F86E-3D12-54EF-25E021C0B55B}"/>
              </a:ext>
            </a:extLst>
          </p:cNvPr>
          <p:cNvSpPr/>
          <p:nvPr/>
        </p:nvSpPr>
        <p:spPr>
          <a:xfrm>
            <a:off x="4759516" y="384837"/>
            <a:ext cx="724894" cy="977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978EA7-8360-4A9F-696B-75F652DE4AE3}"/>
              </a:ext>
            </a:extLst>
          </p:cNvPr>
          <p:cNvSpPr/>
          <p:nvPr/>
        </p:nvSpPr>
        <p:spPr>
          <a:xfrm>
            <a:off x="4693985" y="270363"/>
            <a:ext cx="790424" cy="114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076AC-4093-58CE-DEE6-4CB999C2C71D}"/>
              </a:ext>
            </a:extLst>
          </p:cNvPr>
          <p:cNvSpPr/>
          <p:nvPr/>
        </p:nvSpPr>
        <p:spPr>
          <a:xfrm>
            <a:off x="4114799" y="2923343"/>
            <a:ext cx="1260249" cy="21500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869BA9-4566-BCAD-0427-F5888EBFFD7C}"/>
              </a:ext>
            </a:extLst>
          </p:cNvPr>
          <p:cNvSpPr/>
          <p:nvPr/>
        </p:nvSpPr>
        <p:spPr>
          <a:xfrm>
            <a:off x="4049486" y="3350304"/>
            <a:ext cx="1325561" cy="1396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369B5-4DC9-59AA-C4F0-EBA983050289}"/>
              </a:ext>
            </a:extLst>
          </p:cNvPr>
          <p:cNvSpPr/>
          <p:nvPr/>
        </p:nvSpPr>
        <p:spPr>
          <a:xfrm>
            <a:off x="3788230" y="3223481"/>
            <a:ext cx="1586818" cy="13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69C54A-87DD-B92E-4714-973A2A5BE81A}"/>
              </a:ext>
            </a:extLst>
          </p:cNvPr>
          <p:cNvSpPr/>
          <p:nvPr/>
        </p:nvSpPr>
        <p:spPr>
          <a:xfrm>
            <a:off x="3776602" y="3465523"/>
            <a:ext cx="1586818" cy="13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84133E-060A-39A0-DC35-1944286FDF08}"/>
              </a:ext>
            </a:extLst>
          </p:cNvPr>
          <p:cNvSpPr/>
          <p:nvPr/>
        </p:nvSpPr>
        <p:spPr>
          <a:xfrm>
            <a:off x="4221678" y="3611901"/>
            <a:ext cx="1141742" cy="2162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34608-BE63-24B3-D29B-0414159A0726}"/>
              </a:ext>
            </a:extLst>
          </p:cNvPr>
          <p:cNvSpPr/>
          <p:nvPr/>
        </p:nvSpPr>
        <p:spPr>
          <a:xfrm>
            <a:off x="4049486" y="3837204"/>
            <a:ext cx="1313934" cy="19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A80C27-B74D-15F6-D194-26B819AC1085}"/>
              </a:ext>
            </a:extLst>
          </p:cNvPr>
          <p:cNvSpPr/>
          <p:nvPr/>
        </p:nvSpPr>
        <p:spPr>
          <a:xfrm>
            <a:off x="3889169" y="4032120"/>
            <a:ext cx="1466333" cy="1474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34C53B-51C2-1B08-EFD7-5BE5FB1D8490}"/>
              </a:ext>
            </a:extLst>
          </p:cNvPr>
          <p:cNvSpPr/>
          <p:nvPr/>
        </p:nvSpPr>
        <p:spPr>
          <a:xfrm>
            <a:off x="3776602" y="4276859"/>
            <a:ext cx="1586818" cy="70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54291-02F0-4C88-62C1-4AF3A2A53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1716" y="1166733"/>
            <a:ext cx="1413083" cy="468509"/>
          </a:xfrm>
          <a:prstGeom prst="rect">
            <a:avLst/>
          </a:prstGeom>
          <a:noFill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0903E7-96E6-C272-B6F4-716BC0CD6994}"/>
              </a:ext>
            </a:extLst>
          </p:cNvPr>
          <p:cNvSpPr/>
          <p:nvPr/>
        </p:nvSpPr>
        <p:spPr>
          <a:xfrm>
            <a:off x="4156364" y="2660696"/>
            <a:ext cx="1199138" cy="129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8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99"/>
          <p:cNvPicPr preferRelativeResize="0"/>
          <p:nvPr/>
        </p:nvPicPr>
        <p:blipFill>
          <a:blip r:embed="rId3"/>
          <a:srcRect l="27718" r="27718"/>
          <a:stretch/>
        </p:blipFill>
        <p:spPr>
          <a:xfrm>
            <a:off x="9239002" y="3960420"/>
            <a:ext cx="1168693" cy="164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99"/>
          <p:cNvSpPr txBox="1">
            <a:spLocks noGrp="1"/>
          </p:cNvSpPr>
          <p:nvPr>
            <p:ph type="title"/>
          </p:nvPr>
        </p:nvSpPr>
        <p:spPr>
          <a:xfrm>
            <a:off x="194976" y="393432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</a:t>
            </a:r>
            <a:endParaRPr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08EBE-2588-DF95-C87F-15A3D6958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  <a14:imgEffect>
                      <a14:brightnessContrast bright="-5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9839" y="0"/>
            <a:ext cx="4189298" cy="5677889"/>
          </a:xfrm>
          <a:prstGeom prst="rect">
            <a:avLst/>
          </a:prstGeom>
        </p:spPr>
      </p:pic>
      <p:grpSp>
        <p:nvGrpSpPr>
          <p:cNvPr id="10" name="Google Shape;8252;p118">
            <a:extLst>
              <a:ext uri="{FF2B5EF4-FFF2-40B4-BE49-F238E27FC236}">
                <a16:creationId xmlns:a16="http://schemas.microsoft.com/office/drawing/2014/main" id="{18FEFC97-77C0-6F96-CB03-BE4876319B8B}"/>
              </a:ext>
            </a:extLst>
          </p:cNvPr>
          <p:cNvGrpSpPr/>
          <p:nvPr/>
        </p:nvGrpSpPr>
        <p:grpSpPr>
          <a:xfrm>
            <a:off x="53439" y="1031252"/>
            <a:ext cx="5427023" cy="1104405"/>
            <a:chOff x="238125" y="2506075"/>
            <a:chExt cx="4379281" cy="673075"/>
          </a:xfrm>
        </p:grpSpPr>
        <p:sp>
          <p:nvSpPr>
            <p:cNvPr id="11" name="Google Shape;8253;p118">
              <a:extLst>
                <a:ext uri="{FF2B5EF4-FFF2-40B4-BE49-F238E27FC236}">
                  <a16:creationId xmlns:a16="http://schemas.microsoft.com/office/drawing/2014/main" id="{E80E314A-A57E-1D4F-FD9A-EE30C38D2E74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1313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54;p118">
              <a:extLst>
                <a:ext uri="{FF2B5EF4-FFF2-40B4-BE49-F238E27FC236}">
                  <a16:creationId xmlns:a16="http://schemas.microsoft.com/office/drawing/2014/main" id="{96B681B2-10F0-1F82-B2ED-A46DA6007A5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1313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55;p118">
              <a:extLst>
                <a:ext uri="{FF2B5EF4-FFF2-40B4-BE49-F238E27FC236}">
                  <a16:creationId xmlns:a16="http://schemas.microsoft.com/office/drawing/2014/main" id="{9F4DF1D1-65FB-780F-FC61-1A249E7F5866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1313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46;p57">
            <a:extLst>
              <a:ext uri="{FF2B5EF4-FFF2-40B4-BE49-F238E27FC236}">
                <a16:creationId xmlns:a16="http://schemas.microsoft.com/office/drawing/2014/main" id="{7C32A8DD-5933-279C-941C-721C5B877F46}"/>
              </a:ext>
            </a:extLst>
          </p:cNvPr>
          <p:cNvSpPr txBox="1"/>
          <p:nvPr/>
        </p:nvSpPr>
        <p:spPr>
          <a:xfrm>
            <a:off x="371247" y="1180063"/>
            <a:ext cx="1463390" cy="8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1"/>
                </a:solidFill>
                <a:latin typeface="DM Serif Display" pitchFamily="2" charset="0"/>
                <a:ea typeface="Open Sans Light"/>
                <a:cs typeface="Open Sans Light"/>
                <a:sym typeface="Open Sans Light"/>
              </a:rPr>
              <a:t>Preprocessing / </a:t>
            </a:r>
          </a:p>
          <a:p>
            <a:pPr lvl="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1"/>
                </a:solidFill>
                <a:latin typeface="DM Serif Display" pitchFamily="2" charset="0"/>
                <a:ea typeface="Open Sans Light"/>
                <a:cs typeface="Open Sans Light"/>
                <a:sym typeface="Open Sans Light"/>
              </a:rPr>
              <a:t>Data Cleaning</a:t>
            </a:r>
            <a:endParaRPr dirty="0">
              <a:solidFill>
                <a:schemeClr val="lt1"/>
              </a:solidFill>
              <a:latin typeface="DM Serif Display" pitchFamily="2" charset="0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346;p57">
            <a:extLst>
              <a:ext uri="{FF2B5EF4-FFF2-40B4-BE49-F238E27FC236}">
                <a16:creationId xmlns:a16="http://schemas.microsoft.com/office/drawing/2014/main" id="{81A74E0E-DC0A-5922-BC24-836FC01E645A}"/>
              </a:ext>
            </a:extLst>
          </p:cNvPr>
          <p:cNvSpPr txBox="1"/>
          <p:nvPr/>
        </p:nvSpPr>
        <p:spPr>
          <a:xfrm>
            <a:off x="2034775" y="1180063"/>
            <a:ext cx="1463390" cy="8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</a:t>
            </a:r>
            <a:r>
              <a:rPr lang="en" dirty="0">
                <a:solidFill>
                  <a:schemeClr val="lt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Classification</a:t>
            </a:r>
          </a:p>
          <a:p>
            <a:pPr lvl="0" algn="ctr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Model Selection</a:t>
            </a:r>
            <a:endParaRPr dirty="0">
              <a:solidFill>
                <a:schemeClr val="lt1"/>
              </a:solidFill>
              <a:latin typeface="DM Serif Display" pitchFamily="2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9" name="Google Shape;346;p57">
            <a:extLst>
              <a:ext uri="{FF2B5EF4-FFF2-40B4-BE49-F238E27FC236}">
                <a16:creationId xmlns:a16="http://schemas.microsoft.com/office/drawing/2014/main" id="{57B611C9-BA0B-ACEE-D476-232572AEC77B}"/>
              </a:ext>
            </a:extLst>
          </p:cNvPr>
          <p:cNvSpPr txBox="1"/>
          <p:nvPr/>
        </p:nvSpPr>
        <p:spPr>
          <a:xfrm>
            <a:off x="3676173" y="1180063"/>
            <a:ext cx="1463390" cy="8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1"/>
                </a:solidFill>
                <a:latin typeface="DM Serif Display" pitchFamily="2" charset="0"/>
                <a:ea typeface="Open Sans Light"/>
                <a:cs typeface="Open Sans Light"/>
                <a:sym typeface="Open Sans Light"/>
              </a:rPr>
              <a:t>Model Optimisation</a:t>
            </a:r>
            <a:endParaRPr dirty="0">
              <a:solidFill>
                <a:schemeClr val="lt1"/>
              </a:solidFill>
              <a:latin typeface="DM Serif Display" pitchFamily="2" charset="0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Google Shape;346;p57">
            <a:extLst>
              <a:ext uri="{FF2B5EF4-FFF2-40B4-BE49-F238E27FC236}">
                <a16:creationId xmlns:a16="http://schemas.microsoft.com/office/drawing/2014/main" id="{D0AE768D-9D00-54F6-5852-365612DFA4D0}"/>
              </a:ext>
            </a:extLst>
          </p:cNvPr>
          <p:cNvSpPr txBox="1"/>
          <p:nvPr/>
        </p:nvSpPr>
        <p:spPr>
          <a:xfrm>
            <a:off x="85564" y="2284468"/>
            <a:ext cx="1663249" cy="121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CountVectorizer</a:t>
            </a:r>
            <a:endParaRPr lang="en-SG"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TF-IDF Vectorizer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" name="Google Shape;346;p57">
            <a:extLst>
              <a:ext uri="{FF2B5EF4-FFF2-40B4-BE49-F238E27FC236}">
                <a16:creationId xmlns:a16="http://schemas.microsoft.com/office/drawing/2014/main" id="{B1EA1927-35E4-B138-FCF5-0318181DCFD9}"/>
              </a:ext>
            </a:extLst>
          </p:cNvPr>
          <p:cNvSpPr txBox="1"/>
          <p:nvPr/>
        </p:nvSpPr>
        <p:spPr>
          <a:xfrm>
            <a:off x="1934845" y="2284467"/>
            <a:ext cx="1663249" cy="241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Multinomial Naïve Bayes</a:t>
            </a: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Logistic Regression</a:t>
            </a: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Forest</a:t>
            </a: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Gradient Boosting</a:t>
            </a:r>
          </a:p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Linear SVC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Google Shape;346;p57">
            <a:extLst>
              <a:ext uri="{FF2B5EF4-FFF2-40B4-BE49-F238E27FC236}">
                <a16:creationId xmlns:a16="http://schemas.microsoft.com/office/drawing/2014/main" id="{D7B30685-287C-EB11-49A4-5C0B47F0E41C}"/>
              </a:ext>
            </a:extLst>
          </p:cNvPr>
          <p:cNvSpPr txBox="1"/>
          <p:nvPr/>
        </p:nvSpPr>
        <p:spPr>
          <a:xfrm>
            <a:off x="3630220" y="2278897"/>
            <a:ext cx="1663249" cy="241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131841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99"/>
          <p:cNvPicPr preferRelativeResize="0"/>
          <p:nvPr/>
        </p:nvPicPr>
        <p:blipFill>
          <a:blip r:embed="rId3"/>
          <a:srcRect l="27718" r="27718"/>
          <a:stretch/>
        </p:blipFill>
        <p:spPr>
          <a:xfrm>
            <a:off x="9239002" y="3960420"/>
            <a:ext cx="1168693" cy="164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99"/>
          <p:cNvSpPr txBox="1">
            <a:spLocks noGrp="1"/>
          </p:cNvSpPr>
          <p:nvPr>
            <p:ph type="title"/>
          </p:nvPr>
        </p:nvSpPr>
        <p:spPr>
          <a:xfrm>
            <a:off x="194976" y="393432"/>
            <a:ext cx="524986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– Overview </a:t>
            </a:r>
            <a:endParaRPr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08EBE-2588-DF95-C87F-15A3D6958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5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497" y="0"/>
            <a:ext cx="4189298" cy="5677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10F33-FA85-7606-E874-6B207E6C0BE9}"/>
              </a:ext>
            </a:extLst>
          </p:cNvPr>
          <p:cNvSpPr txBox="1"/>
          <p:nvPr/>
        </p:nvSpPr>
        <p:spPr>
          <a:xfrm>
            <a:off x="790086" y="1245094"/>
            <a:ext cx="520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latin typeface="DM Serif Display" pitchFamily="2" charset="0"/>
              </a:rPr>
              <a:t>Multinomial Na</a:t>
            </a:r>
            <a:r>
              <a:rPr lang="en-SG" sz="1800" dirty="0" err="1">
                <a:latin typeface="DM Serif Display" pitchFamily="2" charset="0"/>
              </a:rPr>
              <a:t>ï</a:t>
            </a:r>
            <a:r>
              <a:rPr lang="en" sz="1800" dirty="0" err="1">
                <a:latin typeface="DM Serif Display" pitchFamily="2" charset="0"/>
              </a:rPr>
              <a:t>ve</a:t>
            </a:r>
            <a:r>
              <a:rPr lang="en" sz="1800" dirty="0">
                <a:latin typeface="DM Serif Display" pitchFamily="2" charset="0"/>
              </a:rPr>
              <a:t> Bayes</a:t>
            </a:r>
            <a:endParaRPr lang="en-US" dirty="0">
              <a:latin typeface="DM Serif Displ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C99D3-C5BF-6DF8-CF9A-8741E034ACA6}"/>
              </a:ext>
            </a:extLst>
          </p:cNvPr>
          <p:cNvSpPr txBox="1"/>
          <p:nvPr/>
        </p:nvSpPr>
        <p:spPr>
          <a:xfrm>
            <a:off x="790086" y="1914250"/>
            <a:ext cx="520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latin typeface="DM Serif Display" pitchFamily="2" charset="0"/>
              </a:rPr>
              <a:t>Logistic Regression</a:t>
            </a:r>
            <a:endParaRPr lang="en-US" dirty="0">
              <a:latin typeface="DM Serif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4457D-862D-B691-45CF-6FD39A14C702}"/>
              </a:ext>
            </a:extLst>
          </p:cNvPr>
          <p:cNvSpPr txBox="1"/>
          <p:nvPr/>
        </p:nvSpPr>
        <p:spPr>
          <a:xfrm>
            <a:off x="790086" y="3129824"/>
            <a:ext cx="520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latin typeface="DM Serif Display" pitchFamily="2" charset="0"/>
              </a:rPr>
              <a:t>Gradient Boosting</a:t>
            </a:r>
            <a:endParaRPr lang="en-US" dirty="0">
              <a:latin typeface="DM Serif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1389B-E4EC-F4BB-D021-25707BD08259}"/>
              </a:ext>
            </a:extLst>
          </p:cNvPr>
          <p:cNvSpPr txBox="1"/>
          <p:nvPr/>
        </p:nvSpPr>
        <p:spPr>
          <a:xfrm>
            <a:off x="788511" y="2509021"/>
            <a:ext cx="520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DM Serif Display" pitchFamily="2" charset="0"/>
              </a:rPr>
              <a:t>Random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B8F9B-2EED-E35B-73FC-5546C965520C}"/>
              </a:ext>
            </a:extLst>
          </p:cNvPr>
          <p:cNvSpPr txBox="1"/>
          <p:nvPr/>
        </p:nvSpPr>
        <p:spPr>
          <a:xfrm>
            <a:off x="788511" y="3737168"/>
            <a:ext cx="520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DM Serif Display" pitchFamily="2" charset="0"/>
              </a:rPr>
              <a:t>Linear SVC</a:t>
            </a:r>
          </a:p>
        </p:txBody>
      </p:sp>
      <p:grpSp>
        <p:nvGrpSpPr>
          <p:cNvPr id="14" name="Google Shape;13856;p131">
            <a:extLst>
              <a:ext uri="{FF2B5EF4-FFF2-40B4-BE49-F238E27FC236}">
                <a16:creationId xmlns:a16="http://schemas.microsoft.com/office/drawing/2014/main" id="{9DBA5DC0-95D2-510D-30D5-CDBB570FCEF2}"/>
              </a:ext>
            </a:extLst>
          </p:cNvPr>
          <p:cNvGrpSpPr/>
          <p:nvPr/>
        </p:nvGrpSpPr>
        <p:grpSpPr>
          <a:xfrm>
            <a:off x="255713" y="2529937"/>
            <a:ext cx="362650" cy="361875"/>
            <a:chOff x="4755600" y="1904625"/>
            <a:chExt cx="362650" cy="361875"/>
          </a:xfrm>
          <a:solidFill>
            <a:srgbClr val="131313"/>
          </a:solidFill>
        </p:grpSpPr>
        <p:sp>
          <p:nvSpPr>
            <p:cNvPr id="15" name="Google Shape;13857;p131">
              <a:extLst>
                <a:ext uri="{FF2B5EF4-FFF2-40B4-BE49-F238E27FC236}">
                  <a16:creationId xmlns:a16="http://schemas.microsoft.com/office/drawing/2014/main" id="{B3014B62-740F-705B-BCB6-5745F9F99696}"/>
                </a:ext>
              </a:extLst>
            </p:cNvPr>
            <p:cNvSpPr/>
            <p:nvPr/>
          </p:nvSpPr>
          <p:spPr>
            <a:xfrm>
              <a:off x="4847400" y="1904625"/>
              <a:ext cx="177475" cy="148150"/>
            </a:xfrm>
            <a:custGeom>
              <a:avLst/>
              <a:gdLst/>
              <a:ahLst/>
              <a:cxnLst/>
              <a:rect l="l" t="t" r="r" b="b"/>
              <a:pathLst>
                <a:path w="7099" h="5926" extrusionOk="0">
                  <a:moveTo>
                    <a:pt x="5834" y="432"/>
                  </a:moveTo>
                  <a:cubicBezTo>
                    <a:pt x="6296" y="432"/>
                    <a:pt x="6698" y="802"/>
                    <a:pt x="6698" y="1265"/>
                  </a:cubicBezTo>
                  <a:lnTo>
                    <a:pt x="6698" y="1512"/>
                  </a:lnTo>
                  <a:lnTo>
                    <a:pt x="6235" y="1512"/>
                  </a:lnTo>
                  <a:cubicBezTo>
                    <a:pt x="5957" y="1512"/>
                    <a:pt x="5957" y="1913"/>
                    <a:pt x="6235" y="1913"/>
                  </a:cubicBezTo>
                  <a:lnTo>
                    <a:pt x="6698" y="1913"/>
                  </a:lnTo>
                  <a:lnTo>
                    <a:pt x="6698" y="4629"/>
                  </a:lnTo>
                  <a:cubicBezTo>
                    <a:pt x="6698" y="5092"/>
                    <a:pt x="6296" y="5463"/>
                    <a:pt x="5834" y="5463"/>
                  </a:cubicBezTo>
                  <a:lnTo>
                    <a:pt x="1297" y="5463"/>
                  </a:lnTo>
                  <a:cubicBezTo>
                    <a:pt x="834" y="5463"/>
                    <a:pt x="464" y="5092"/>
                    <a:pt x="464" y="4629"/>
                  </a:cubicBezTo>
                  <a:lnTo>
                    <a:pt x="464" y="1944"/>
                  </a:lnTo>
                  <a:lnTo>
                    <a:pt x="5124" y="1944"/>
                  </a:lnTo>
                  <a:cubicBezTo>
                    <a:pt x="5401" y="1913"/>
                    <a:pt x="5401" y="1512"/>
                    <a:pt x="5124" y="1512"/>
                  </a:cubicBezTo>
                  <a:lnTo>
                    <a:pt x="464" y="1512"/>
                  </a:lnTo>
                  <a:lnTo>
                    <a:pt x="464" y="1265"/>
                  </a:lnTo>
                  <a:cubicBezTo>
                    <a:pt x="464" y="802"/>
                    <a:pt x="834" y="432"/>
                    <a:pt x="1297" y="432"/>
                  </a:cubicBezTo>
                  <a:close/>
                  <a:moveTo>
                    <a:pt x="1297" y="0"/>
                  </a:moveTo>
                  <a:cubicBezTo>
                    <a:pt x="587" y="0"/>
                    <a:pt x="1" y="556"/>
                    <a:pt x="32" y="1265"/>
                  </a:cubicBezTo>
                  <a:lnTo>
                    <a:pt x="32" y="4629"/>
                  </a:lnTo>
                  <a:cubicBezTo>
                    <a:pt x="32" y="5339"/>
                    <a:pt x="587" y="5895"/>
                    <a:pt x="1297" y="5895"/>
                  </a:cubicBezTo>
                  <a:lnTo>
                    <a:pt x="1297" y="5925"/>
                  </a:lnTo>
                  <a:lnTo>
                    <a:pt x="5834" y="5925"/>
                  </a:lnTo>
                  <a:cubicBezTo>
                    <a:pt x="6543" y="5925"/>
                    <a:pt x="7099" y="5339"/>
                    <a:pt x="7099" y="4629"/>
                  </a:cubicBezTo>
                  <a:lnTo>
                    <a:pt x="7099" y="1265"/>
                  </a:lnTo>
                  <a:cubicBezTo>
                    <a:pt x="7099" y="556"/>
                    <a:pt x="6543" y="0"/>
                    <a:pt x="5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58;p131">
              <a:extLst>
                <a:ext uri="{FF2B5EF4-FFF2-40B4-BE49-F238E27FC236}">
                  <a16:creationId xmlns:a16="http://schemas.microsoft.com/office/drawing/2014/main" id="{193D2BEC-CD47-0A66-38C0-CB98A6CE8359}"/>
                </a:ext>
              </a:extLst>
            </p:cNvPr>
            <p:cNvSpPr/>
            <p:nvPr/>
          </p:nvSpPr>
          <p:spPr>
            <a:xfrm>
              <a:off x="4871325" y="1923900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278" y="1"/>
                  </a:moveTo>
                  <a:cubicBezTo>
                    <a:pt x="0" y="1"/>
                    <a:pt x="0" y="433"/>
                    <a:pt x="278" y="433"/>
                  </a:cubicBezTo>
                  <a:cubicBezTo>
                    <a:pt x="587" y="433"/>
                    <a:pt x="587" y="1"/>
                    <a:pt x="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59;p131">
              <a:extLst>
                <a:ext uri="{FF2B5EF4-FFF2-40B4-BE49-F238E27FC236}">
                  <a16:creationId xmlns:a16="http://schemas.microsoft.com/office/drawing/2014/main" id="{D80454F8-A15F-42D8-A977-EB02E9038279}"/>
                </a:ext>
              </a:extLst>
            </p:cNvPr>
            <p:cNvSpPr/>
            <p:nvPr/>
          </p:nvSpPr>
          <p:spPr>
            <a:xfrm>
              <a:off x="4889075" y="1923900"/>
              <a:ext cx="13125" cy="10825"/>
            </a:xfrm>
            <a:custGeom>
              <a:avLst/>
              <a:gdLst/>
              <a:ahLst/>
              <a:cxnLst/>
              <a:rect l="l" t="t" r="r" b="b"/>
              <a:pathLst>
                <a:path w="525" h="433" extrusionOk="0">
                  <a:moveTo>
                    <a:pt x="278" y="1"/>
                  </a:moveTo>
                  <a:cubicBezTo>
                    <a:pt x="0" y="1"/>
                    <a:pt x="0" y="433"/>
                    <a:pt x="278" y="433"/>
                  </a:cubicBezTo>
                  <a:cubicBezTo>
                    <a:pt x="525" y="402"/>
                    <a:pt x="525" y="31"/>
                    <a:pt x="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60;p131">
              <a:extLst>
                <a:ext uri="{FF2B5EF4-FFF2-40B4-BE49-F238E27FC236}">
                  <a16:creationId xmlns:a16="http://schemas.microsoft.com/office/drawing/2014/main" id="{4AA2EFC0-D475-1374-81C5-0FF86AB1225B}"/>
                </a:ext>
              </a:extLst>
            </p:cNvPr>
            <p:cNvSpPr/>
            <p:nvPr/>
          </p:nvSpPr>
          <p:spPr>
            <a:xfrm>
              <a:off x="4906825" y="1923900"/>
              <a:ext cx="13900" cy="10825"/>
            </a:xfrm>
            <a:custGeom>
              <a:avLst/>
              <a:gdLst/>
              <a:ahLst/>
              <a:cxnLst/>
              <a:rect l="l" t="t" r="r" b="b"/>
              <a:pathLst>
                <a:path w="556" h="433" extrusionOk="0">
                  <a:moveTo>
                    <a:pt x="278" y="1"/>
                  </a:moveTo>
                  <a:cubicBezTo>
                    <a:pt x="0" y="1"/>
                    <a:pt x="0" y="433"/>
                    <a:pt x="278" y="433"/>
                  </a:cubicBezTo>
                  <a:cubicBezTo>
                    <a:pt x="556" y="433"/>
                    <a:pt x="556" y="1"/>
                    <a:pt x="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61;p131">
              <a:extLst>
                <a:ext uri="{FF2B5EF4-FFF2-40B4-BE49-F238E27FC236}">
                  <a16:creationId xmlns:a16="http://schemas.microsoft.com/office/drawing/2014/main" id="{A024D304-7795-A84E-A4B7-A59B79BB8569}"/>
                </a:ext>
              </a:extLst>
            </p:cNvPr>
            <p:cNvSpPr/>
            <p:nvPr/>
          </p:nvSpPr>
          <p:spPr>
            <a:xfrm>
              <a:off x="4755600" y="2177750"/>
              <a:ext cx="106500" cy="88750"/>
            </a:xfrm>
            <a:custGeom>
              <a:avLst/>
              <a:gdLst/>
              <a:ahLst/>
              <a:cxnLst/>
              <a:rect l="l" t="t" r="r" b="b"/>
              <a:pathLst>
                <a:path w="4260" h="3550" extrusionOk="0">
                  <a:moveTo>
                    <a:pt x="3395" y="432"/>
                  </a:moveTo>
                  <a:cubicBezTo>
                    <a:pt x="3611" y="432"/>
                    <a:pt x="3765" y="617"/>
                    <a:pt x="3765" y="833"/>
                  </a:cubicBezTo>
                  <a:lnTo>
                    <a:pt x="3765" y="864"/>
                  </a:lnTo>
                  <a:lnTo>
                    <a:pt x="432" y="864"/>
                  </a:lnTo>
                  <a:lnTo>
                    <a:pt x="432" y="833"/>
                  </a:lnTo>
                  <a:cubicBezTo>
                    <a:pt x="432" y="617"/>
                    <a:pt x="617" y="432"/>
                    <a:pt x="833" y="432"/>
                  </a:cubicBezTo>
                  <a:close/>
                  <a:moveTo>
                    <a:pt x="833" y="0"/>
                  </a:moveTo>
                  <a:cubicBezTo>
                    <a:pt x="370" y="0"/>
                    <a:pt x="0" y="370"/>
                    <a:pt x="0" y="833"/>
                  </a:cubicBezTo>
                  <a:lnTo>
                    <a:pt x="0" y="2716"/>
                  </a:lnTo>
                  <a:cubicBezTo>
                    <a:pt x="0" y="3179"/>
                    <a:pt x="370" y="3549"/>
                    <a:pt x="833" y="3549"/>
                  </a:cubicBezTo>
                  <a:lnTo>
                    <a:pt x="3395" y="3549"/>
                  </a:lnTo>
                  <a:cubicBezTo>
                    <a:pt x="3858" y="3549"/>
                    <a:pt x="4228" y="3179"/>
                    <a:pt x="4228" y="2716"/>
                  </a:cubicBezTo>
                  <a:cubicBezTo>
                    <a:pt x="4228" y="2577"/>
                    <a:pt x="4120" y="2508"/>
                    <a:pt x="4012" y="2508"/>
                  </a:cubicBezTo>
                  <a:cubicBezTo>
                    <a:pt x="3904" y="2508"/>
                    <a:pt x="3796" y="2577"/>
                    <a:pt x="3796" y="2716"/>
                  </a:cubicBezTo>
                  <a:cubicBezTo>
                    <a:pt x="3796" y="2932"/>
                    <a:pt x="3611" y="3117"/>
                    <a:pt x="3426" y="3117"/>
                  </a:cubicBezTo>
                  <a:lnTo>
                    <a:pt x="833" y="3117"/>
                  </a:lnTo>
                  <a:cubicBezTo>
                    <a:pt x="617" y="3117"/>
                    <a:pt x="463" y="2932"/>
                    <a:pt x="463" y="2716"/>
                  </a:cubicBezTo>
                  <a:lnTo>
                    <a:pt x="463" y="1265"/>
                  </a:lnTo>
                  <a:lnTo>
                    <a:pt x="3827" y="1265"/>
                  </a:lnTo>
                  <a:lnTo>
                    <a:pt x="3827" y="1728"/>
                  </a:lnTo>
                  <a:cubicBezTo>
                    <a:pt x="3827" y="1867"/>
                    <a:pt x="3935" y="1937"/>
                    <a:pt x="4043" y="1937"/>
                  </a:cubicBezTo>
                  <a:cubicBezTo>
                    <a:pt x="4151" y="1937"/>
                    <a:pt x="4259" y="1867"/>
                    <a:pt x="4259" y="1728"/>
                  </a:cubicBezTo>
                  <a:lnTo>
                    <a:pt x="4259" y="833"/>
                  </a:lnTo>
                  <a:cubicBezTo>
                    <a:pt x="4259" y="370"/>
                    <a:pt x="3889" y="0"/>
                    <a:pt x="3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62;p131">
              <a:extLst>
                <a:ext uri="{FF2B5EF4-FFF2-40B4-BE49-F238E27FC236}">
                  <a16:creationId xmlns:a16="http://schemas.microsoft.com/office/drawing/2014/main" id="{10D5CC9B-4EA7-7F7F-F8D2-87B349CA9977}"/>
                </a:ext>
              </a:extLst>
            </p:cNvPr>
            <p:cNvSpPr/>
            <p:nvPr/>
          </p:nvSpPr>
          <p:spPr>
            <a:xfrm>
              <a:off x="4883675" y="2177750"/>
              <a:ext cx="106500" cy="88750"/>
            </a:xfrm>
            <a:custGeom>
              <a:avLst/>
              <a:gdLst/>
              <a:ahLst/>
              <a:cxnLst/>
              <a:rect l="l" t="t" r="r" b="b"/>
              <a:pathLst>
                <a:path w="4260" h="3550" extrusionOk="0">
                  <a:moveTo>
                    <a:pt x="3395" y="432"/>
                  </a:moveTo>
                  <a:cubicBezTo>
                    <a:pt x="3611" y="432"/>
                    <a:pt x="3765" y="617"/>
                    <a:pt x="3765" y="833"/>
                  </a:cubicBezTo>
                  <a:lnTo>
                    <a:pt x="3765" y="864"/>
                  </a:lnTo>
                  <a:lnTo>
                    <a:pt x="432" y="864"/>
                  </a:lnTo>
                  <a:lnTo>
                    <a:pt x="432" y="833"/>
                  </a:lnTo>
                  <a:cubicBezTo>
                    <a:pt x="432" y="617"/>
                    <a:pt x="617" y="432"/>
                    <a:pt x="833" y="432"/>
                  </a:cubicBezTo>
                  <a:close/>
                  <a:moveTo>
                    <a:pt x="833" y="0"/>
                  </a:moveTo>
                  <a:cubicBezTo>
                    <a:pt x="371" y="0"/>
                    <a:pt x="0" y="370"/>
                    <a:pt x="0" y="833"/>
                  </a:cubicBezTo>
                  <a:lnTo>
                    <a:pt x="0" y="2716"/>
                  </a:lnTo>
                  <a:cubicBezTo>
                    <a:pt x="0" y="3179"/>
                    <a:pt x="371" y="3549"/>
                    <a:pt x="833" y="3549"/>
                  </a:cubicBezTo>
                  <a:lnTo>
                    <a:pt x="1173" y="3549"/>
                  </a:lnTo>
                  <a:cubicBezTo>
                    <a:pt x="1420" y="3487"/>
                    <a:pt x="1451" y="3117"/>
                    <a:pt x="1173" y="3117"/>
                  </a:cubicBezTo>
                  <a:lnTo>
                    <a:pt x="833" y="3117"/>
                  </a:lnTo>
                  <a:cubicBezTo>
                    <a:pt x="617" y="3117"/>
                    <a:pt x="463" y="2963"/>
                    <a:pt x="463" y="2747"/>
                  </a:cubicBezTo>
                  <a:lnTo>
                    <a:pt x="463" y="1265"/>
                  </a:lnTo>
                  <a:lnTo>
                    <a:pt x="3827" y="1265"/>
                  </a:lnTo>
                  <a:lnTo>
                    <a:pt x="3827" y="2716"/>
                  </a:lnTo>
                  <a:cubicBezTo>
                    <a:pt x="3827" y="2932"/>
                    <a:pt x="3642" y="3117"/>
                    <a:pt x="3426" y="3117"/>
                  </a:cubicBezTo>
                  <a:lnTo>
                    <a:pt x="2284" y="3117"/>
                  </a:lnTo>
                  <a:cubicBezTo>
                    <a:pt x="2037" y="3148"/>
                    <a:pt x="2037" y="3487"/>
                    <a:pt x="2284" y="3518"/>
                  </a:cubicBezTo>
                  <a:lnTo>
                    <a:pt x="3426" y="3518"/>
                  </a:lnTo>
                  <a:cubicBezTo>
                    <a:pt x="3889" y="3518"/>
                    <a:pt x="4259" y="3148"/>
                    <a:pt x="4259" y="2716"/>
                  </a:cubicBezTo>
                  <a:lnTo>
                    <a:pt x="4259" y="833"/>
                  </a:lnTo>
                  <a:cubicBezTo>
                    <a:pt x="4259" y="370"/>
                    <a:pt x="3889" y="0"/>
                    <a:pt x="3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63;p131">
              <a:extLst>
                <a:ext uri="{FF2B5EF4-FFF2-40B4-BE49-F238E27FC236}">
                  <a16:creationId xmlns:a16="http://schemas.microsoft.com/office/drawing/2014/main" id="{1C0F1B8D-B9CE-9BD2-B0F8-8B23A2367A17}"/>
                </a:ext>
              </a:extLst>
            </p:cNvPr>
            <p:cNvSpPr/>
            <p:nvPr/>
          </p:nvSpPr>
          <p:spPr>
            <a:xfrm>
              <a:off x="5012525" y="2177750"/>
              <a:ext cx="105725" cy="88750"/>
            </a:xfrm>
            <a:custGeom>
              <a:avLst/>
              <a:gdLst/>
              <a:ahLst/>
              <a:cxnLst/>
              <a:rect l="l" t="t" r="r" b="b"/>
              <a:pathLst>
                <a:path w="4229" h="3550" extrusionOk="0">
                  <a:moveTo>
                    <a:pt x="3364" y="432"/>
                  </a:moveTo>
                  <a:cubicBezTo>
                    <a:pt x="3580" y="432"/>
                    <a:pt x="3765" y="617"/>
                    <a:pt x="3765" y="833"/>
                  </a:cubicBezTo>
                  <a:lnTo>
                    <a:pt x="3765" y="864"/>
                  </a:lnTo>
                  <a:lnTo>
                    <a:pt x="401" y="864"/>
                  </a:lnTo>
                  <a:lnTo>
                    <a:pt x="401" y="833"/>
                  </a:lnTo>
                  <a:cubicBezTo>
                    <a:pt x="401" y="617"/>
                    <a:pt x="586" y="432"/>
                    <a:pt x="803" y="432"/>
                  </a:cubicBezTo>
                  <a:close/>
                  <a:moveTo>
                    <a:pt x="803" y="0"/>
                  </a:moveTo>
                  <a:cubicBezTo>
                    <a:pt x="370" y="0"/>
                    <a:pt x="0" y="370"/>
                    <a:pt x="0" y="833"/>
                  </a:cubicBezTo>
                  <a:lnTo>
                    <a:pt x="0" y="1728"/>
                  </a:lnTo>
                  <a:cubicBezTo>
                    <a:pt x="0" y="1867"/>
                    <a:pt x="100" y="1937"/>
                    <a:pt x="201" y="1937"/>
                  </a:cubicBezTo>
                  <a:cubicBezTo>
                    <a:pt x="301" y="1937"/>
                    <a:pt x="401" y="1867"/>
                    <a:pt x="401" y="1728"/>
                  </a:cubicBezTo>
                  <a:lnTo>
                    <a:pt x="401" y="1265"/>
                  </a:lnTo>
                  <a:lnTo>
                    <a:pt x="3765" y="1265"/>
                  </a:lnTo>
                  <a:lnTo>
                    <a:pt x="3765" y="2716"/>
                  </a:lnTo>
                  <a:cubicBezTo>
                    <a:pt x="3765" y="2932"/>
                    <a:pt x="3611" y="3117"/>
                    <a:pt x="3395" y="3117"/>
                  </a:cubicBezTo>
                  <a:lnTo>
                    <a:pt x="833" y="3117"/>
                  </a:lnTo>
                  <a:cubicBezTo>
                    <a:pt x="617" y="3117"/>
                    <a:pt x="432" y="2932"/>
                    <a:pt x="432" y="2716"/>
                  </a:cubicBezTo>
                  <a:cubicBezTo>
                    <a:pt x="432" y="2577"/>
                    <a:pt x="324" y="2508"/>
                    <a:pt x="216" y="2508"/>
                  </a:cubicBezTo>
                  <a:cubicBezTo>
                    <a:pt x="108" y="2508"/>
                    <a:pt x="0" y="2577"/>
                    <a:pt x="0" y="2716"/>
                  </a:cubicBezTo>
                  <a:cubicBezTo>
                    <a:pt x="0" y="3179"/>
                    <a:pt x="370" y="3549"/>
                    <a:pt x="833" y="3549"/>
                  </a:cubicBezTo>
                  <a:lnTo>
                    <a:pt x="3395" y="3549"/>
                  </a:lnTo>
                  <a:cubicBezTo>
                    <a:pt x="3858" y="3549"/>
                    <a:pt x="4228" y="3179"/>
                    <a:pt x="4228" y="2716"/>
                  </a:cubicBezTo>
                  <a:lnTo>
                    <a:pt x="4228" y="833"/>
                  </a:lnTo>
                  <a:cubicBezTo>
                    <a:pt x="4228" y="370"/>
                    <a:pt x="3858" y="0"/>
                    <a:pt x="3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64;p131">
              <a:extLst>
                <a:ext uri="{FF2B5EF4-FFF2-40B4-BE49-F238E27FC236}">
                  <a16:creationId xmlns:a16="http://schemas.microsoft.com/office/drawing/2014/main" id="{00B88C4E-4E8E-803B-BA3F-B80F16AF7676}"/>
                </a:ext>
              </a:extLst>
            </p:cNvPr>
            <p:cNvSpPr/>
            <p:nvPr/>
          </p:nvSpPr>
          <p:spPr>
            <a:xfrm>
              <a:off x="4805750" y="2068375"/>
              <a:ext cx="261575" cy="87025"/>
            </a:xfrm>
            <a:custGeom>
              <a:avLst/>
              <a:gdLst/>
              <a:ahLst/>
              <a:cxnLst/>
              <a:rect l="l" t="t" r="r" b="b"/>
              <a:pathLst>
                <a:path w="10463" h="3481" extrusionOk="0">
                  <a:moveTo>
                    <a:pt x="5247" y="0"/>
                  </a:moveTo>
                  <a:cubicBezTo>
                    <a:pt x="5139" y="0"/>
                    <a:pt x="5031" y="70"/>
                    <a:pt x="5031" y="209"/>
                  </a:cubicBezTo>
                  <a:lnTo>
                    <a:pt x="5031" y="1443"/>
                  </a:lnTo>
                  <a:lnTo>
                    <a:pt x="864" y="1443"/>
                  </a:lnTo>
                  <a:cubicBezTo>
                    <a:pt x="370" y="1443"/>
                    <a:pt x="0" y="1814"/>
                    <a:pt x="0" y="2307"/>
                  </a:cubicBezTo>
                  <a:lnTo>
                    <a:pt x="0" y="3264"/>
                  </a:lnTo>
                  <a:cubicBezTo>
                    <a:pt x="0" y="3357"/>
                    <a:pt x="93" y="3480"/>
                    <a:pt x="216" y="3480"/>
                  </a:cubicBezTo>
                  <a:cubicBezTo>
                    <a:pt x="340" y="3480"/>
                    <a:pt x="432" y="3388"/>
                    <a:pt x="432" y="3264"/>
                  </a:cubicBezTo>
                  <a:lnTo>
                    <a:pt x="432" y="2307"/>
                  </a:lnTo>
                  <a:cubicBezTo>
                    <a:pt x="432" y="2060"/>
                    <a:pt x="617" y="1875"/>
                    <a:pt x="864" y="1875"/>
                  </a:cubicBezTo>
                  <a:lnTo>
                    <a:pt x="5031" y="1875"/>
                  </a:lnTo>
                  <a:lnTo>
                    <a:pt x="5031" y="3264"/>
                  </a:lnTo>
                  <a:cubicBezTo>
                    <a:pt x="5031" y="3403"/>
                    <a:pt x="5139" y="3472"/>
                    <a:pt x="5247" y="3472"/>
                  </a:cubicBezTo>
                  <a:cubicBezTo>
                    <a:pt x="5355" y="3472"/>
                    <a:pt x="5463" y="3403"/>
                    <a:pt x="5463" y="3264"/>
                  </a:cubicBezTo>
                  <a:lnTo>
                    <a:pt x="5463" y="1875"/>
                  </a:lnTo>
                  <a:lnTo>
                    <a:pt x="9629" y="1875"/>
                  </a:lnTo>
                  <a:cubicBezTo>
                    <a:pt x="9845" y="1875"/>
                    <a:pt x="10061" y="2060"/>
                    <a:pt x="10061" y="2307"/>
                  </a:cubicBezTo>
                  <a:lnTo>
                    <a:pt x="10061" y="3264"/>
                  </a:lnTo>
                  <a:cubicBezTo>
                    <a:pt x="10061" y="3403"/>
                    <a:pt x="10161" y="3472"/>
                    <a:pt x="10262" y="3472"/>
                  </a:cubicBezTo>
                  <a:cubicBezTo>
                    <a:pt x="10362" y="3472"/>
                    <a:pt x="10462" y="3403"/>
                    <a:pt x="10462" y="3264"/>
                  </a:cubicBezTo>
                  <a:lnTo>
                    <a:pt x="10462" y="2307"/>
                  </a:lnTo>
                  <a:cubicBezTo>
                    <a:pt x="10462" y="1814"/>
                    <a:pt x="10092" y="1443"/>
                    <a:pt x="9629" y="1443"/>
                  </a:cubicBezTo>
                  <a:lnTo>
                    <a:pt x="5463" y="1443"/>
                  </a:lnTo>
                  <a:lnTo>
                    <a:pt x="5463" y="209"/>
                  </a:lnTo>
                  <a:cubicBezTo>
                    <a:pt x="5463" y="70"/>
                    <a:pt x="5355" y="0"/>
                    <a:pt x="52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C2BF10-4BA0-9156-D441-BE68E0880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89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301" y="1914677"/>
            <a:ext cx="411601" cy="4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B89B9B-AEB6-C566-1F48-CC09BE9ADDF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350"/>
                    </a14:imgEffect>
                    <a14:imgEffect>
                      <a14:saturation sa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965" y="1238371"/>
            <a:ext cx="439745" cy="411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3AD0D3-781D-57EA-8AB2-A88D160AB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"/>
                    </a14:imgEffect>
                    <a14:imgEffect>
                      <a14:brightnessContrast bright="13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27" y="3118769"/>
            <a:ext cx="464958" cy="411602"/>
          </a:xfrm>
          <a:prstGeom prst="rect">
            <a:avLst/>
          </a:prstGeom>
          <a:noFill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F4BE3A-BDC5-8869-8A19-8F57F59379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91000"/>
                    </a14:imgEffect>
                    <a14:imgEffect>
                      <a14:colorTemperature colorTemp="6486"/>
                    </a14:imgEffect>
                    <a14:imgEffect>
                      <a14:saturation sat="0"/>
                    </a14:imgEffect>
                    <a14:imgEffect>
                      <a14:brightnessContrast bright="48000"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22" y="3744653"/>
            <a:ext cx="446761" cy="3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8"/>
          <p:cNvSpPr/>
          <p:nvPr/>
        </p:nvSpPr>
        <p:spPr>
          <a:xfrm>
            <a:off x="-476001" y="608290"/>
            <a:ext cx="8414655" cy="34173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68"/>
          <p:cNvSpPr txBox="1">
            <a:spLocks noGrp="1"/>
          </p:cNvSpPr>
          <p:nvPr>
            <p:ph type="ctrTitle"/>
          </p:nvPr>
        </p:nvSpPr>
        <p:spPr>
          <a:xfrm>
            <a:off x="94207" y="52690"/>
            <a:ext cx="401465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Results (in %)</a:t>
            </a:r>
            <a:endParaRPr sz="2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612836-C1A8-CA21-70A0-8EBEB7D58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253316"/>
              </p:ext>
            </p:extLst>
          </p:nvPr>
        </p:nvGraphicFramePr>
        <p:xfrm>
          <a:off x="94208" y="1150543"/>
          <a:ext cx="7844445" cy="3566160"/>
        </p:xfrm>
        <a:graphic>
          <a:graphicData uri="http://schemas.openxmlformats.org/drawingml/2006/table">
            <a:tbl>
              <a:tblPr firstRow="1" bandRow="1">
                <a:tableStyleId>{F7B22AE6-313F-49ED-B213-7785374CC033}</a:tableStyleId>
              </a:tblPr>
              <a:tblGrid>
                <a:gridCol w="2916405">
                  <a:extLst>
                    <a:ext uri="{9D8B030D-6E8A-4147-A177-3AD203B41FA5}">
                      <a16:colId xmlns:a16="http://schemas.microsoft.com/office/drawing/2014/main" val="4132726507"/>
                    </a:ext>
                  </a:extLst>
                </a:gridCol>
                <a:gridCol w="1232010">
                  <a:extLst>
                    <a:ext uri="{9D8B030D-6E8A-4147-A177-3AD203B41FA5}">
                      <a16:colId xmlns:a16="http://schemas.microsoft.com/office/drawing/2014/main" val="2302588003"/>
                    </a:ext>
                  </a:extLst>
                </a:gridCol>
                <a:gridCol w="1232010">
                  <a:extLst>
                    <a:ext uri="{9D8B030D-6E8A-4147-A177-3AD203B41FA5}">
                      <a16:colId xmlns:a16="http://schemas.microsoft.com/office/drawing/2014/main" val="3483264128"/>
                    </a:ext>
                  </a:extLst>
                </a:gridCol>
                <a:gridCol w="1232010">
                  <a:extLst>
                    <a:ext uri="{9D8B030D-6E8A-4147-A177-3AD203B41FA5}">
                      <a16:colId xmlns:a16="http://schemas.microsoft.com/office/drawing/2014/main" val="454718115"/>
                    </a:ext>
                  </a:extLst>
                </a:gridCol>
                <a:gridCol w="1232010">
                  <a:extLst>
                    <a:ext uri="{9D8B030D-6E8A-4147-A177-3AD203B41FA5}">
                      <a16:colId xmlns:a16="http://schemas.microsoft.com/office/drawing/2014/main" val="3107581266"/>
                    </a:ext>
                  </a:extLst>
                </a:gridCol>
              </a:tblGrid>
              <a:tr h="27621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DM Serif Display" pitchFamily="2" charset="0"/>
                        </a:rPr>
                        <a:t>Vector / Model</a:t>
                      </a:r>
                      <a:endParaRPr lang="en-US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M Serif Display" pitchFamily="2" charset="0"/>
                        </a:rPr>
                        <a:t>Train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DM Serif Display" pitchFamily="2" charset="0"/>
                        </a:rPr>
                        <a:t>Test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DM Serif Display" pitchFamily="2" charset="0"/>
                        </a:rPr>
                        <a:t>Train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DM Serif Display" pitchFamily="2" charset="0"/>
                        </a:rPr>
                        <a:t>Test 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8086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Multinomial Na</a:t>
                      </a:r>
                      <a:r>
                        <a:rPr lang="en-SG" dirty="0" err="1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ï</a:t>
                      </a:r>
                      <a:r>
                        <a:rPr lang="en" dirty="0" err="1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ve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 Bayes 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94.8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78.4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971693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Multinomial Na</a:t>
                      </a:r>
                      <a:r>
                        <a:rPr lang="en-SG" dirty="0" err="1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ï</a:t>
                      </a:r>
                      <a:r>
                        <a:rPr lang="en" dirty="0" err="1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ve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 Bayes TF-IDF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04526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Logistic Regression 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3971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Logistic Regression TF-IDF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43008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i="0" dirty="0">
                          <a:solidFill>
                            <a:srgbClr val="FFFFFF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Random Forest CV</a:t>
                      </a:r>
                      <a:endParaRPr lang="en-US" b="1" i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FFFFFF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FFFFFF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75.7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FFFFFF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84.9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FFFFFF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75.6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414827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Random Forest TF-IDF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105513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Gradient Boosting 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714582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Gradient Boosting TF-IDF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77194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SVC 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0441"/>
                  </a:ext>
                </a:extLst>
              </a:tr>
              <a:tr h="276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SVC TF-IDF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Arial"/>
                        </a:rPr>
                        <a:t>80.9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182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4F5559-6ECF-2AD7-9673-5C25EB6B2216}"/>
              </a:ext>
            </a:extLst>
          </p:cNvPr>
          <p:cNvSpPr txBox="1"/>
          <p:nvPr/>
        </p:nvSpPr>
        <p:spPr>
          <a:xfrm>
            <a:off x="3506558" y="635904"/>
            <a:ext cx="1678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latin typeface="DM Serif Display" pitchFamily="2" charset="0"/>
              </a:rPr>
              <a:t>Before Tuning</a:t>
            </a:r>
            <a:endParaRPr lang="en-US" sz="1600" dirty="0">
              <a:latin typeface="DM Serif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8D631-F3D1-6885-04BF-3EF4CF694512}"/>
              </a:ext>
            </a:extLst>
          </p:cNvPr>
          <p:cNvSpPr txBox="1"/>
          <p:nvPr/>
        </p:nvSpPr>
        <p:spPr>
          <a:xfrm>
            <a:off x="6053125" y="623688"/>
            <a:ext cx="1468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latin typeface="DM Serif Display" pitchFamily="2" charset="0"/>
              </a:rPr>
              <a:t>After Tuning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"/>
          <p:cNvSpPr/>
          <p:nvPr/>
        </p:nvSpPr>
        <p:spPr>
          <a:xfrm>
            <a:off x="-403550" y="1010685"/>
            <a:ext cx="3776142" cy="359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5"/>
          <p:cNvSpPr txBox="1">
            <a:spLocks noGrp="1"/>
          </p:cNvSpPr>
          <p:nvPr>
            <p:ph type="ctrTitle"/>
          </p:nvPr>
        </p:nvSpPr>
        <p:spPr>
          <a:xfrm>
            <a:off x="58582" y="289924"/>
            <a:ext cx="69716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76% of predictions are correctly labeled</a:t>
            </a:r>
            <a:endParaRPr sz="2800" dirty="0"/>
          </a:p>
        </p:txBody>
      </p:sp>
      <p:sp>
        <p:nvSpPr>
          <p:cNvPr id="596" name="Google Shape;596;p65"/>
          <p:cNvSpPr txBox="1"/>
          <p:nvPr/>
        </p:nvSpPr>
        <p:spPr>
          <a:xfrm>
            <a:off x="58582" y="1384115"/>
            <a:ext cx="1000877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Accuracy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7" name="Google Shape;597;p65"/>
          <p:cNvSpPr/>
          <p:nvPr/>
        </p:nvSpPr>
        <p:spPr>
          <a:xfrm>
            <a:off x="-349510" y="1744806"/>
            <a:ext cx="3513600" cy="303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5"/>
          <p:cNvSpPr/>
          <p:nvPr/>
        </p:nvSpPr>
        <p:spPr>
          <a:xfrm>
            <a:off x="-392473" y="1744806"/>
            <a:ext cx="2791289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5"/>
          <p:cNvSpPr txBox="1"/>
          <p:nvPr/>
        </p:nvSpPr>
        <p:spPr>
          <a:xfrm>
            <a:off x="695291" y="1781630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76 %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5097750" y="3609200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8F228-8558-D6A5-5CB3-5CCB2B51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55" y="1956885"/>
            <a:ext cx="5719728" cy="2854133"/>
          </a:xfrm>
          <a:prstGeom prst="rect">
            <a:avLst/>
          </a:prstGeom>
        </p:spPr>
      </p:pic>
      <p:sp>
        <p:nvSpPr>
          <p:cNvPr id="3" name="Google Shape;597;p65">
            <a:extLst>
              <a:ext uri="{FF2B5EF4-FFF2-40B4-BE49-F238E27FC236}">
                <a16:creationId xmlns:a16="http://schemas.microsoft.com/office/drawing/2014/main" id="{B76F47A0-69DB-7E3C-473D-2F12D420D7C1}"/>
              </a:ext>
            </a:extLst>
          </p:cNvPr>
          <p:cNvSpPr/>
          <p:nvPr/>
        </p:nvSpPr>
        <p:spPr>
          <a:xfrm>
            <a:off x="-392473" y="2884303"/>
            <a:ext cx="3513600" cy="303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65">
            <a:extLst>
              <a:ext uri="{FF2B5EF4-FFF2-40B4-BE49-F238E27FC236}">
                <a16:creationId xmlns:a16="http://schemas.microsoft.com/office/drawing/2014/main" id="{C927378A-DF9E-584A-B4F3-530E4D77CE97}"/>
              </a:ext>
            </a:extLst>
          </p:cNvPr>
          <p:cNvSpPr/>
          <p:nvPr/>
        </p:nvSpPr>
        <p:spPr>
          <a:xfrm>
            <a:off x="-383088" y="2890075"/>
            <a:ext cx="78361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1;p65">
            <a:extLst>
              <a:ext uri="{FF2B5EF4-FFF2-40B4-BE49-F238E27FC236}">
                <a16:creationId xmlns:a16="http://schemas.microsoft.com/office/drawing/2014/main" id="{977D9DB2-CC09-386D-27B5-F466CFA7127B}"/>
              </a:ext>
            </a:extLst>
          </p:cNvPr>
          <p:cNvSpPr txBox="1"/>
          <p:nvPr/>
        </p:nvSpPr>
        <p:spPr>
          <a:xfrm>
            <a:off x="-138780" y="2934874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13%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" name="Google Shape;596;p65">
            <a:extLst>
              <a:ext uri="{FF2B5EF4-FFF2-40B4-BE49-F238E27FC236}">
                <a16:creationId xmlns:a16="http://schemas.microsoft.com/office/drawing/2014/main" id="{43C2E3BB-6489-D8D4-E37B-15526CD7DFAC}"/>
              </a:ext>
            </a:extLst>
          </p:cNvPr>
          <p:cNvSpPr txBox="1"/>
          <p:nvPr/>
        </p:nvSpPr>
        <p:spPr>
          <a:xfrm>
            <a:off x="-96678" y="2571972"/>
            <a:ext cx="2281737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Wrongly labeled as HBO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Google Shape;596;p65">
            <a:extLst>
              <a:ext uri="{FF2B5EF4-FFF2-40B4-BE49-F238E27FC236}">
                <a16:creationId xmlns:a16="http://schemas.microsoft.com/office/drawing/2014/main" id="{B7CCFC84-8835-FAAB-C348-51DA9B823AC0}"/>
              </a:ext>
            </a:extLst>
          </p:cNvPr>
          <p:cNvSpPr txBox="1"/>
          <p:nvPr/>
        </p:nvSpPr>
        <p:spPr>
          <a:xfrm>
            <a:off x="58582" y="3632876"/>
            <a:ext cx="2281737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Wrongly labeled as Netflix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" name="Google Shape;597;p65">
            <a:extLst>
              <a:ext uri="{FF2B5EF4-FFF2-40B4-BE49-F238E27FC236}">
                <a16:creationId xmlns:a16="http://schemas.microsoft.com/office/drawing/2014/main" id="{E831E809-EA17-07E7-2E86-CB8417517509}"/>
              </a:ext>
            </a:extLst>
          </p:cNvPr>
          <p:cNvSpPr/>
          <p:nvPr/>
        </p:nvSpPr>
        <p:spPr>
          <a:xfrm>
            <a:off x="-392473" y="3945207"/>
            <a:ext cx="3513600" cy="303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2;p65">
            <a:extLst>
              <a:ext uri="{FF2B5EF4-FFF2-40B4-BE49-F238E27FC236}">
                <a16:creationId xmlns:a16="http://schemas.microsoft.com/office/drawing/2014/main" id="{5DEEF3C1-DD26-0786-3F37-59585E4DE259}"/>
              </a:ext>
            </a:extLst>
          </p:cNvPr>
          <p:cNvSpPr/>
          <p:nvPr/>
        </p:nvSpPr>
        <p:spPr>
          <a:xfrm>
            <a:off x="-392473" y="3945207"/>
            <a:ext cx="736857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1;p65">
            <a:extLst>
              <a:ext uri="{FF2B5EF4-FFF2-40B4-BE49-F238E27FC236}">
                <a16:creationId xmlns:a16="http://schemas.microsoft.com/office/drawing/2014/main" id="{A21D94AC-3C66-396E-670B-B8F9F16673B5}"/>
              </a:ext>
            </a:extLst>
          </p:cNvPr>
          <p:cNvSpPr txBox="1"/>
          <p:nvPr/>
        </p:nvSpPr>
        <p:spPr>
          <a:xfrm>
            <a:off x="-168467" y="3990357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11%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9" name="Google Shape;279;p52"/>
          <p:cNvSpPr/>
          <p:nvPr/>
        </p:nvSpPr>
        <p:spPr>
          <a:xfrm>
            <a:off x="-99062" y="3110610"/>
            <a:ext cx="7907088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ctrTitle" idx="2"/>
          </p:nvPr>
        </p:nvSpPr>
        <p:spPr>
          <a:xfrm>
            <a:off x="1709020" y="2149007"/>
            <a:ext cx="134794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Background</a:t>
            </a:r>
            <a:endParaRPr dirty="0"/>
          </a:p>
        </p:txBody>
      </p:sp>
      <p:sp>
        <p:nvSpPr>
          <p:cNvPr id="282" name="Google Shape;282;p5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553990" y="1664357"/>
            <a:ext cx="117019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283" name="Google Shape;283;p52"/>
          <p:cNvSpPr txBox="1">
            <a:spLocks noGrp="1"/>
          </p:cNvSpPr>
          <p:nvPr>
            <p:ph type="ctrTitle" idx="4"/>
          </p:nvPr>
        </p:nvSpPr>
        <p:spPr>
          <a:xfrm>
            <a:off x="3171239" y="2299466"/>
            <a:ext cx="191179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Problem Statement</a:t>
            </a:r>
            <a:endParaRPr sz="1600" dirty="0"/>
          </a:p>
        </p:txBody>
      </p:sp>
      <p:sp>
        <p:nvSpPr>
          <p:cNvPr id="285" name="Google Shape;285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795617" y="16702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286" name="Google Shape;286;p52"/>
          <p:cNvSpPr txBox="1">
            <a:spLocks noGrp="1"/>
          </p:cNvSpPr>
          <p:nvPr>
            <p:ph type="ctrTitle" idx="7"/>
          </p:nvPr>
        </p:nvSpPr>
        <p:spPr>
          <a:xfrm>
            <a:off x="5170087" y="2141574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Workflow</a:t>
            </a:r>
            <a:endParaRPr sz="1600" dirty="0"/>
          </a:p>
        </p:txBody>
      </p:sp>
      <p:sp>
        <p:nvSpPr>
          <p:cNvPr id="288" name="Google Shape;288;p5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4690451" y="167817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289" name="Google Shape;289;p52"/>
          <p:cNvSpPr txBox="1">
            <a:spLocks noGrp="1"/>
          </p:cNvSpPr>
          <p:nvPr>
            <p:ph type="ctrTitle" idx="13"/>
          </p:nvPr>
        </p:nvSpPr>
        <p:spPr>
          <a:xfrm>
            <a:off x="7101503" y="2335916"/>
            <a:ext cx="128398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Cleaning</a:t>
            </a:r>
            <a:endParaRPr sz="1600" dirty="0"/>
          </a:p>
        </p:txBody>
      </p:sp>
      <p:sp>
        <p:nvSpPr>
          <p:cNvPr id="291" name="Google Shape;291;p52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7383431" y="171530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2" name="Google Shape;292;p52"/>
          <p:cNvSpPr txBox="1">
            <a:spLocks noGrp="1"/>
          </p:cNvSpPr>
          <p:nvPr>
            <p:ph type="ctrTitle" idx="16"/>
          </p:nvPr>
        </p:nvSpPr>
        <p:spPr>
          <a:xfrm>
            <a:off x="95202" y="3679830"/>
            <a:ext cx="1483686" cy="809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Exploratory Data Analysis</a:t>
            </a:r>
            <a:endParaRPr sz="1600" dirty="0"/>
          </a:p>
        </p:txBody>
      </p:sp>
      <p:sp>
        <p:nvSpPr>
          <p:cNvPr id="294" name="Google Shape;294;p52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447002" y="33086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95" name="Google Shape;295;p52"/>
          <p:cNvSpPr txBox="1">
            <a:spLocks noGrp="1"/>
          </p:cNvSpPr>
          <p:nvPr>
            <p:ph type="ctrTitle" idx="19"/>
          </p:nvPr>
        </p:nvSpPr>
        <p:spPr>
          <a:xfrm>
            <a:off x="2115996" y="3795510"/>
            <a:ext cx="104310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Modeling</a:t>
            </a:r>
            <a:endParaRPr sz="1600" dirty="0"/>
          </a:p>
        </p:txBody>
      </p:sp>
      <p:sp>
        <p:nvSpPr>
          <p:cNvPr id="297" name="Google Shape;297;p52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2258520" y="3308610"/>
            <a:ext cx="1753800" cy="5778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447002" y="449693"/>
            <a:ext cx="3125226" cy="108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DM Serif Display" pitchFamily="2" charset="0"/>
              </a:rPr>
              <a:t>Agenda</a:t>
            </a:r>
            <a:endParaRPr sz="3200" b="1" dirty="0">
              <a:latin typeface="DM Serif Display" pitchFamily="2" charset="0"/>
            </a:endParaRPr>
          </a:p>
        </p:txBody>
      </p:sp>
      <p:sp>
        <p:nvSpPr>
          <p:cNvPr id="14" name="Google Shape;307;p53">
            <a:hlinkClick r:id="" action="ppaction://noaction"/>
            <a:extLst>
              <a:ext uri="{FF2B5EF4-FFF2-40B4-BE49-F238E27FC236}">
                <a16:creationId xmlns:a16="http://schemas.microsoft.com/office/drawing/2014/main" id="{0F031C5D-E5E0-145E-005A-919367BA43A2}"/>
              </a:ext>
            </a:extLst>
          </p:cNvPr>
          <p:cNvSpPr txBox="1">
            <a:spLocks/>
          </p:cNvSpPr>
          <p:nvPr/>
        </p:nvSpPr>
        <p:spPr>
          <a:xfrm>
            <a:off x="4162466" y="333439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dirty="0"/>
              <a:t>07</a:t>
            </a:r>
          </a:p>
        </p:txBody>
      </p:sp>
      <p:sp>
        <p:nvSpPr>
          <p:cNvPr id="15" name="Google Shape;305;p53">
            <a:extLst>
              <a:ext uri="{FF2B5EF4-FFF2-40B4-BE49-F238E27FC236}">
                <a16:creationId xmlns:a16="http://schemas.microsoft.com/office/drawing/2014/main" id="{C75EF2D1-5437-F45C-8ADE-283A078E9443}"/>
              </a:ext>
            </a:extLst>
          </p:cNvPr>
          <p:cNvSpPr txBox="1">
            <a:spLocks/>
          </p:cNvSpPr>
          <p:nvPr/>
        </p:nvSpPr>
        <p:spPr>
          <a:xfrm>
            <a:off x="3995662" y="3828258"/>
            <a:ext cx="12443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sz="1600" dirty="0"/>
              <a:t>Limitations</a:t>
            </a:r>
          </a:p>
        </p:txBody>
      </p:sp>
      <p:sp>
        <p:nvSpPr>
          <p:cNvPr id="16" name="Google Shape;310;p53">
            <a:hlinkClick r:id="" action="ppaction://noaction"/>
            <a:extLst>
              <a:ext uri="{FF2B5EF4-FFF2-40B4-BE49-F238E27FC236}">
                <a16:creationId xmlns:a16="http://schemas.microsoft.com/office/drawing/2014/main" id="{B1D2FAE1-966F-C75B-C99F-98F628002BBF}"/>
              </a:ext>
            </a:extLst>
          </p:cNvPr>
          <p:cNvSpPr txBox="1">
            <a:spLocks/>
          </p:cNvSpPr>
          <p:nvPr/>
        </p:nvSpPr>
        <p:spPr>
          <a:xfrm>
            <a:off x="5985246" y="333439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dirty="0"/>
              <a:t>08</a:t>
            </a:r>
          </a:p>
        </p:txBody>
      </p:sp>
      <p:sp>
        <p:nvSpPr>
          <p:cNvPr id="17" name="Google Shape;305;p53">
            <a:extLst>
              <a:ext uri="{FF2B5EF4-FFF2-40B4-BE49-F238E27FC236}">
                <a16:creationId xmlns:a16="http://schemas.microsoft.com/office/drawing/2014/main" id="{30939853-DC63-3C4E-108E-E0A268F07D0C}"/>
              </a:ext>
            </a:extLst>
          </p:cNvPr>
          <p:cNvSpPr txBox="1">
            <a:spLocks/>
          </p:cNvSpPr>
          <p:nvPr/>
        </p:nvSpPr>
        <p:spPr>
          <a:xfrm>
            <a:off x="5496093" y="3979779"/>
            <a:ext cx="189631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dirty="0"/>
              <a:t>Recommendations &amp;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74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4;p53">
            <a:extLst>
              <a:ext uri="{FF2B5EF4-FFF2-40B4-BE49-F238E27FC236}">
                <a16:creationId xmlns:a16="http://schemas.microsoft.com/office/drawing/2014/main" id="{DB2EE67E-6643-72FA-AC3C-D8FE6C02E986}"/>
              </a:ext>
            </a:extLst>
          </p:cNvPr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9000"/>
                    </a14:imgEffect>
                    <a14:imgEffect>
                      <a14:brightnessContrast bright="-38000" contrast="-14000"/>
                    </a14:imgEffect>
                  </a14:imgLayer>
                </a14:imgProps>
              </a:ext>
            </a:extLst>
          </a:blip>
          <a:srcRect t="21239" b="21239"/>
          <a:stretch/>
        </p:blipFill>
        <p:spPr>
          <a:xfrm>
            <a:off x="-435032" y="1183220"/>
            <a:ext cx="10014063" cy="19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4"/>
          <p:cNvSpPr txBox="1"/>
          <p:nvPr/>
        </p:nvSpPr>
        <p:spPr>
          <a:xfrm>
            <a:off x="1178959" y="2640941"/>
            <a:ext cx="987600" cy="669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Limited training data</a:t>
            </a:r>
            <a:endParaRPr sz="12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30" name="Google Shape;830;p74"/>
          <p:cNvSpPr txBox="1"/>
          <p:nvPr/>
        </p:nvSpPr>
        <p:spPr>
          <a:xfrm>
            <a:off x="6676428" y="2641560"/>
            <a:ext cx="987600" cy="6502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Inherent Variability</a:t>
            </a:r>
            <a:endParaRPr sz="12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31" name="Google Shape;831;p74"/>
          <p:cNvSpPr txBox="1"/>
          <p:nvPr/>
        </p:nvSpPr>
        <p:spPr>
          <a:xfrm>
            <a:off x="4865080" y="2640941"/>
            <a:ext cx="987600" cy="6508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 Analysis</a:t>
            </a:r>
            <a:endParaRPr sz="12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32" name="Google Shape;832;p74"/>
          <p:cNvSpPr txBox="1">
            <a:spLocks noGrp="1"/>
          </p:cNvSpPr>
          <p:nvPr>
            <p:ph type="ctrTitle"/>
          </p:nvPr>
        </p:nvSpPr>
        <p:spPr>
          <a:xfrm>
            <a:off x="313902" y="381560"/>
            <a:ext cx="33545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Limitations</a:t>
            </a:r>
            <a:endParaRPr dirty="0"/>
          </a:p>
        </p:txBody>
      </p:sp>
      <p:sp>
        <p:nvSpPr>
          <p:cNvPr id="3" name="Google Shape;831;p74">
            <a:extLst>
              <a:ext uri="{FF2B5EF4-FFF2-40B4-BE49-F238E27FC236}">
                <a16:creationId xmlns:a16="http://schemas.microsoft.com/office/drawing/2014/main" id="{DB02A943-60B2-70E0-5170-BE5E3E12B327}"/>
              </a:ext>
            </a:extLst>
          </p:cNvPr>
          <p:cNvSpPr txBox="1"/>
          <p:nvPr/>
        </p:nvSpPr>
        <p:spPr>
          <a:xfrm>
            <a:off x="2990307" y="2640941"/>
            <a:ext cx="987600" cy="6508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Limited resources</a:t>
            </a:r>
            <a:endParaRPr sz="12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33" name="Google Shape;833;p74"/>
          <p:cNvSpPr txBox="1"/>
          <p:nvPr/>
        </p:nvSpPr>
        <p:spPr>
          <a:xfrm>
            <a:off x="892189" y="3291764"/>
            <a:ext cx="1553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data is required to train the model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lang="en-US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eg.</a:t>
            </a: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lingo/ acronyms)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4" name="Google Shape;834;p74"/>
          <p:cNvSpPr txBox="1"/>
          <p:nvPr/>
        </p:nvSpPr>
        <p:spPr>
          <a:xfrm>
            <a:off x="4522325" y="3297032"/>
            <a:ext cx="166991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Current model may have too many features to focus on what is pertinent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5" name="Google Shape;835;p74"/>
          <p:cNvSpPr txBox="1"/>
          <p:nvPr/>
        </p:nvSpPr>
        <p:spPr>
          <a:xfrm>
            <a:off x="6192237" y="3294733"/>
            <a:ext cx="195598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Variability of random forest model can lead to different results each time model is run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Google Shape;834;p74">
            <a:extLst>
              <a:ext uri="{FF2B5EF4-FFF2-40B4-BE49-F238E27FC236}">
                <a16:creationId xmlns:a16="http://schemas.microsoft.com/office/drawing/2014/main" id="{4F26AD26-A8EB-8A80-F38E-7FFE23FD2307}"/>
              </a:ext>
            </a:extLst>
          </p:cNvPr>
          <p:cNvSpPr txBox="1"/>
          <p:nvPr/>
        </p:nvSpPr>
        <p:spPr>
          <a:xfrm>
            <a:off x="2592429" y="3294733"/>
            <a:ext cx="1553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May require significant computing power with larger datasets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brightnessContrast bright="-47000" contrast="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2630384" y="0"/>
            <a:ext cx="6632369" cy="5816267"/>
          </a:xfrm>
          <a:prstGeom prst="rect">
            <a:avLst/>
          </a:prstGeom>
          <a:solidFill>
            <a:schemeClr val="dk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2"/>
          </p:nvPr>
        </p:nvSpPr>
        <p:spPr>
          <a:xfrm>
            <a:off x="2924983" y="517890"/>
            <a:ext cx="6278394" cy="435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Last of Us, House of the Dragon and White Lotus were the most popular shows among HBO fans in the past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Continue finetuning model to identify more aspects of shows which resonate most with fans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Gather more data to train the model and gauge overall sentiment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Consider scraping sites like </a:t>
            </a:r>
            <a:r>
              <a:rPr lang="en-US" sz="1600" dirty="0" err="1"/>
              <a:t>RottenTomatoes</a:t>
            </a:r>
            <a:r>
              <a:rPr lang="en-US" sz="1600" dirty="0"/>
              <a:t> and Metacritic where greater focus is on sentiment analysis and review classification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HBO’s consistent YoY increase in revenue, subscriber numbers and market share is a healthy sign that it should continue to focus on quality over quantity to cater to its ardent fanbase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357" name="Google Shape;357;p58"/>
          <p:cNvSpPr txBox="1">
            <a:spLocks noGrp="1"/>
          </p:cNvSpPr>
          <p:nvPr>
            <p:ph type="ctrTitle"/>
          </p:nvPr>
        </p:nvSpPr>
        <p:spPr>
          <a:xfrm>
            <a:off x="-11693" y="2071782"/>
            <a:ext cx="2877300" cy="999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Recommendations &amp; Conclusion</a:t>
            </a:r>
            <a:endParaRPr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1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 contrast="-40000"/>
                    </a14:imgEffect>
                  </a14:imgLayer>
                </a14:imgProps>
              </a:ext>
            </a:extLst>
          </a:blip>
          <a:srcRect/>
          <a:stretch>
            <a:fillRect r="-44000" b="-24000"/>
          </a:stretch>
        </a:blip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2"/>
          <p:cNvSpPr txBox="1">
            <a:spLocks noGrp="1"/>
          </p:cNvSpPr>
          <p:nvPr>
            <p:ph type="title" idx="2"/>
          </p:nvPr>
        </p:nvSpPr>
        <p:spPr>
          <a:xfrm flipH="1">
            <a:off x="1544489" y="176049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</a:rPr>
              <a:t>Thank you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0" name="Google Shape;1775;p108">
            <a:extLst>
              <a:ext uri="{FF2B5EF4-FFF2-40B4-BE49-F238E27FC236}">
                <a16:creationId xmlns:a16="http://schemas.microsoft.com/office/drawing/2014/main" id="{AD9D1033-BA5A-6026-A038-4D33C45A16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-43955" y="4991207"/>
            <a:ext cx="1113397" cy="152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" dirty="0">
                <a:solidFill>
                  <a:schemeClr val="dk1"/>
                </a:solidFill>
              </a:rPr>
              <a:t>All images taken from HBO</a:t>
            </a:r>
            <a:endParaRPr sz="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>
            <a:spLocks noGrp="1"/>
          </p:cNvSpPr>
          <p:nvPr>
            <p:ph type="title"/>
          </p:nvPr>
        </p:nvSpPr>
        <p:spPr>
          <a:xfrm>
            <a:off x="426035" y="50157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dirty="0"/>
          </a:p>
        </p:txBody>
      </p:sp>
      <p:sp>
        <p:nvSpPr>
          <p:cNvPr id="265" name="Google Shape;265;p50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E1AB04A-E648-EA66-75CC-CF966870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37" y="254160"/>
            <a:ext cx="2107691" cy="1107379"/>
          </a:xfrm>
          <a:prstGeom prst="rect">
            <a:avLst/>
          </a:prstGeom>
        </p:spPr>
      </p:pic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DA23AC93-3259-06CE-8D57-557CC950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5" y="1220455"/>
            <a:ext cx="4582005" cy="3835122"/>
          </a:xfrm>
          <a:prstGeom prst="rect">
            <a:avLst/>
          </a:prstGeom>
        </p:spPr>
      </p:pic>
      <p:sp>
        <p:nvSpPr>
          <p:cNvPr id="15" name="Google Shape;1349;p90">
            <a:extLst>
              <a:ext uri="{FF2B5EF4-FFF2-40B4-BE49-F238E27FC236}">
                <a16:creationId xmlns:a16="http://schemas.microsoft.com/office/drawing/2014/main" id="{84CD5210-BDB4-C7BB-F908-0F5D8CD91959}"/>
              </a:ext>
            </a:extLst>
          </p:cNvPr>
          <p:cNvSpPr txBox="1">
            <a:spLocks/>
          </p:cNvSpPr>
          <p:nvPr/>
        </p:nvSpPr>
        <p:spPr>
          <a:xfrm>
            <a:off x="5465357" y="2303417"/>
            <a:ext cx="3417386" cy="83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200"/>
              </a:spcAft>
              <a:buFont typeface="Open Sans Light"/>
              <a:buNone/>
            </a:pPr>
            <a:r>
              <a:rPr lang="en-SG" sz="2000" dirty="0"/>
              <a:t>HBO has lost billions of dollars in an effort to play catch up to its main rival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0"/>
          <p:cNvSpPr/>
          <p:nvPr/>
        </p:nvSpPr>
        <p:spPr>
          <a:xfrm>
            <a:off x="-61100" y="1307125"/>
            <a:ext cx="5280000" cy="3292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0"/>
          <p:cNvSpPr txBox="1">
            <a:spLocks noGrp="1"/>
          </p:cNvSpPr>
          <p:nvPr>
            <p:ph type="ctrTitle"/>
          </p:nvPr>
        </p:nvSpPr>
        <p:spPr>
          <a:xfrm>
            <a:off x="1287499" y="1403960"/>
            <a:ext cx="288224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Subscribers (in millions)</a:t>
            </a:r>
            <a:endParaRPr dirty="0"/>
          </a:p>
        </p:txBody>
      </p:sp>
      <p:sp>
        <p:nvSpPr>
          <p:cNvPr id="1342" name="Google Shape;1342;p90"/>
          <p:cNvSpPr txBox="1">
            <a:spLocks noGrp="1"/>
          </p:cNvSpPr>
          <p:nvPr>
            <p:ph type="ctrTitle" idx="4294967295"/>
          </p:nvPr>
        </p:nvSpPr>
        <p:spPr>
          <a:xfrm>
            <a:off x="5502469" y="1736385"/>
            <a:ext cx="3343162" cy="67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is this happening?</a:t>
            </a:r>
            <a:endParaRPr sz="2400" dirty="0"/>
          </a:p>
        </p:txBody>
      </p:sp>
      <p:sp>
        <p:nvSpPr>
          <p:cNvPr id="1349" name="Google Shape;1349;p90"/>
          <p:cNvSpPr txBox="1">
            <a:spLocks noGrp="1"/>
          </p:cNvSpPr>
          <p:nvPr>
            <p:ph type="subTitle" idx="4294967295"/>
          </p:nvPr>
        </p:nvSpPr>
        <p:spPr>
          <a:xfrm>
            <a:off x="5415595" y="2350160"/>
            <a:ext cx="3516909" cy="2407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Over-reliance on its traditional cable TV model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Significant investments in developing streaming platform and producing original content </a:t>
            </a:r>
            <a:endParaRPr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CBB7F1-2A6D-7E13-371D-CA8E0D03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806565"/>
            <a:ext cx="4620239" cy="28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3;p50">
            <a:extLst>
              <a:ext uri="{FF2B5EF4-FFF2-40B4-BE49-F238E27FC236}">
                <a16:creationId xmlns:a16="http://schemas.microsoft.com/office/drawing/2014/main" id="{755FAF0C-FCA6-E7D3-819F-495CCF30F07C}"/>
              </a:ext>
            </a:extLst>
          </p:cNvPr>
          <p:cNvSpPr txBox="1">
            <a:spLocks/>
          </p:cNvSpPr>
          <p:nvPr/>
        </p:nvSpPr>
        <p:spPr>
          <a:xfrm>
            <a:off x="418501" y="475471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dirty="0"/>
              <a:t>Background</a:t>
            </a:r>
            <a:endParaRPr lang="en-SG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769755B-DC3A-3436-5214-CF5A5263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37" y="254160"/>
            <a:ext cx="2107691" cy="1107379"/>
          </a:xfrm>
          <a:prstGeom prst="rect">
            <a:avLst/>
          </a:prstGeom>
        </p:spPr>
      </p:pic>
      <p:sp>
        <p:nvSpPr>
          <p:cNvPr id="4" name="Google Shape;265;p50">
            <a:extLst>
              <a:ext uri="{FF2B5EF4-FFF2-40B4-BE49-F238E27FC236}">
                <a16:creationId xmlns:a16="http://schemas.microsoft.com/office/drawing/2014/main" id="{7857E149-9882-3899-40E9-421680E200F9}"/>
              </a:ext>
            </a:extLst>
          </p:cNvPr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4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/>
          <p:nvPr/>
        </p:nvSpPr>
        <p:spPr>
          <a:xfrm>
            <a:off x="-2732" y="157967"/>
            <a:ext cx="4040341" cy="137988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2"/>
          <p:cNvSpPr txBox="1">
            <a:spLocks noGrp="1"/>
          </p:cNvSpPr>
          <p:nvPr>
            <p:ph type="ctrTitle"/>
          </p:nvPr>
        </p:nvSpPr>
        <p:spPr>
          <a:xfrm>
            <a:off x="-2732" y="582865"/>
            <a:ext cx="409620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can be done?</a:t>
            </a:r>
            <a:endParaRPr sz="3600"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610244" y="4236921"/>
            <a:ext cx="2100961" cy="7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Gain insights on viewer preferences and tailor marketing campaigns accordingly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7" name="Google Shape;477;p62"/>
          <p:cNvSpPr txBox="1"/>
          <p:nvPr/>
        </p:nvSpPr>
        <p:spPr>
          <a:xfrm>
            <a:off x="2837324" y="4236944"/>
            <a:ext cx="1519446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Identify emerging trends and topics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6607167" y="4236921"/>
            <a:ext cx="1762789" cy="51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Enhance its offerings and strengthen relationship with audience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2"/>
          <p:cNvSpPr txBox="1"/>
          <p:nvPr/>
        </p:nvSpPr>
        <p:spPr>
          <a:xfrm>
            <a:off x="4571711" y="4236944"/>
            <a:ext cx="19374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Identify areas of differentiation and competitive advantage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0" name="Google Shape;480;p62"/>
          <p:cNvSpPr txBox="1"/>
          <p:nvPr/>
        </p:nvSpPr>
        <p:spPr>
          <a:xfrm>
            <a:off x="692025" y="3659824"/>
            <a:ext cx="1937400" cy="42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Audience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Targeting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633523" y="3691292"/>
            <a:ext cx="1927049" cy="4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Content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Development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6520250" y="3749123"/>
            <a:ext cx="19374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3" name="Google Shape;483;p62"/>
          <p:cNvSpPr txBox="1"/>
          <p:nvPr/>
        </p:nvSpPr>
        <p:spPr>
          <a:xfrm>
            <a:off x="4571711" y="3722763"/>
            <a:ext cx="1937400" cy="42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Competitor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1330725" y="211695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62"/>
          <p:cNvSpPr/>
          <p:nvPr/>
        </p:nvSpPr>
        <p:spPr>
          <a:xfrm>
            <a:off x="3268125" y="188835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2"/>
          <p:cNvSpPr/>
          <p:nvPr/>
        </p:nvSpPr>
        <p:spPr>
          <a:xfrm>
            <a:off x="5205525" y="165975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2"/>
          <p:cNvSpPr/>
          <p:nvPr/>
        </p:nvSpPr>
        <p:spPr>
          <a:xfrm>
            <a:off x="7158950" y="143115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8" name="Google Shape;488;p62"/>
          <p:cNvCxnSpPr>
            <a:cxnSpLocks/>
            <a:stCxn id="484" idx="2"/>
            <a:endCxn id="480" idx="0"/>
          </p:cNvCxnSpPr>
          <p:nvPr/>
        </p:nvCxnSpPr>
        <p:spPr>
          <a:xfrm>
            <a:off x="1660725" y="2776950"/>
            <a:ext cx="0" cy="88287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2"/>
          <p:cNvCxnSpPr>
            <a:cxnSpLocks/>
            <a:stCxn id="485" idx="2"/>
            <a:endCxn id="481" idx="0"/>
          </p:cNvCxnSpPr>
          <p:nvPr/>
        </p:nvCxnSpPr>
        <p:spPr>
          <a:xfrm flipH="1">
            <a:off x="3597048" y="2548350"/>
            <a:ext cx="1077" cy="11429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62"/>
          <p:cNvCxnSpPr>
            <a:cxnSpLocks/>
            <a:stCxn id="486" idx="2"/>
            <a:endCxn id="483" idx="0"/>
          </p:cNvCxnSpPr>
          <p:nvPr/>
        </p:nvCxnSpPr>
        <p:spPr>
          <a:xfrm>
            <a:off x="5535525" y="2319750"/>
            <a:ext cx="4886" cy="1403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62"/>
          <p:cNvCxnSpPr>
            <a:stCxn id="487" idx="2"/>
            <a:endCxn id="482" idx="0"/>
          </p:cNvCxnSpPr>
          <p:nvPr/>
        </p:nvCxnSpPr>
        <p:spPr>
          <a:xfrm>
            <a:off x="7488950" y="2091150"/>
            <a:ext cx="0" cy="165797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62"/>
          <p:cNvSpPr/>
          <p:nvPr/>
        </p:nvSpPr>
        <p:spPr>
          <a:xfrm>
            <a:off x="1516472" y="225770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62"/>
          <p:cNvGrpSpPr/>
          <p:nvPr/>
        </p:nvGrpSpPr>
        <p:grpSpPr>
          <a:xfrm>
            <a:off x="5388661" y="1838591"/>
            <a:ext cx="293704" cy="353954"/>
            <a:chOff x="4019984" y="3805393"/>
            <a:chExt cx="293704" cy="353954"/>
          </a:xfrm>
        </p:grpSpPr>
        <p:sp>
          <p:nvSpPr>
            <p:cNvPr id="505" name="Google Shape;505;p62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2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507;p62"/>
          <p:cNvSpPr/>
          <p:nvPr/>
        </p:nvSpPr>
        <p:spPr>
          <a:xfrm>
            <a:off x="715650" y="3027200"/>
            <a:ext cx="7712700" cy="22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raphic 13" descr="Business Growth outline">
            <a:extLst>
              <a:ext uri="{FF2B5EF4-FFF2-40B4-BE49-F238E27FC236}">
                <a16:creationId xmlns:a16="http://schemas.microsoft.com/office/drawing/2014/main" id="{EC585D5D-B6C4-A21E-FC96-9D728C8D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6223" y="2000616"/>
            <a:ext cx="463553" cy="463553"/>
          </a:xfrm>
          <a:prstGeom prst="rect">
            <a:avLst/>
          </a:prstGeom>
        </p:spPr>
      </p:pic>
      <p:grpSp>
        <p:nvGrpSpPr>
          <p:cNvPr id="25" name="Google Shape;13674;p131">
            <a:extLst>
              <a:ext uri="{FF2B5EF4-FFF2-40B4-BE49-F238E27FC236}">
                <a16:creationId xmlns:a16="http://schemas.microsoft.com/office/drawing/2014/main" id="{9725BCCC-8A62-DF3D-EAB0-52F02588EA90}"/>
              </a:ext>
            </a:extLst>
          </p:cNvPr>
          <p:cNvGrpSpPr/>
          <p:nvPr/>
        </p:nvGrpSpPr>
        <p:grpSpPr>
          <a:xfrm>
            <a:off x="7306087" y="1585564"/>
            <a:ext cx="365725" cy="361900"/>
            <a:chOff x="5504000" y="3563425"/>
            <a:chExt cx="365725" cy="361900"/>
          </a:xfrm>
          <a:solidFill>
            <a:srgbClr val="FFFFFF"/>
          </a:solidFill>
        </p:grpSpPr>
        <p:sp>
          <p:nvSpPr>
            <p:cNvPr id="26" name="Google Shape;13675;p131">
              <a:extLst>
                <a:ext uri="{FF2B5EF4-FFF2-40B4-BE49-F238E27FC236}">
                  <a16:creationId xmlns:a16="http://schemas.microsoft.com/office/drawing/2014/main" id="{07B7764E-F8F6-3950-8797-1F75EEC4FFEA}"/>
                </a:ext>
              </a:extLst>
            </p:cNvPr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76;p131">
              <a:extLst>
                <a:ext uri="{FF2B5EF4-FFF2-40B4-BE49-F238E27FC236}">
                  <a16:creationId xmlns:a16="http://schemas.microsoft.com/office/drawing/2014/main" id="{EC44438D-50F3-EC29-9840-00C10991984E}"/>
                </a:ext>
              </a:extLst>
            </p:cNvPr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77;p131">
              <a:extLst>
                <a:ext uri="{FF2B5EF4-FFF2-40B4-BE49-F238E27FC236}">
                  <a16:creationId xmlns:a16="http://schemas.microsoft.com/office/drawing/2014/main" id="{0008E8E9-292F-A125-9F82-AD8BED1263ED}"/>
                </a:ext>
              </a:extLst>
            </p:cNvPr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78;p131">
              <a:extLst>
                <a:ext uri="{FF2B5EF4-FFF2-40B4-BE49-F238E27FC236}">
                  <a16:creationId xmlns:a16="http://schemas.microsoft.com/office/drawing/2014/main" id="{C583947D-DF3F-F3A7-9EC3-5F566E9FBC76}"/>
                </a:ext>
              </a:extLst>
            </p:cNvPr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79;p131">
              <a:extLst>
                <a:ext uri="{FF2B5EF4-FFF2-40B4-BE49-F238E27FC236}">
                  <a16:creationId xmlns:a16="http://schemas.microsoft.com/office/drawing/2014/main" id="{F8811BF3-022E-8EC1-1654-F613495CAB8A}"/>
                </a:ext>
              </a:extLst>
            </p:cNvPr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80;p131">
              <a:extLst>
                <a:ext uri="{FF2B5EF4-FFF2-40B4-BE49-F238E27FC236}">
                  <a16:creationId xmlns:a16="http://schemas.microsoft.com/office/drawing/2014/main" id="{29BE8181-241E-ACF0-4A52-76B6B9000383}"/>
                </a:ext>
              </a:extLst>
            </p:cNvPr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513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5"/>
          <p:cNvSpPr/>
          <p:nvPr/>
        </p:nvSpPr>
        <p:spPr>
          <a:xfrm>
            <a:off x="-329541" y="166255"/>
            <a:ext cx="4661065" cy="83663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grpSp>
        <p:nvGrpSpPr>
          <p:cNvPr id="1739" name="Google Shape;1739;p105"/>
          <p:cNvGrpSpPr/>
          <p:nvPr/>
        </p:nvGrpSpPr>
        <p:grpSpPr>
          <a:xfrm>
            <a:off x="2000992" y="1290867"/>
            <a:ext cx="6197819" cy="3763495"/>
            <a:chOff x="4568978" y="1290868"/>
            <a:chExt cx="3629833" cy="2561764"/>
          </a:xfrm>
        </p:grpSpPr>
        <p:sp>
          <p:nvSpPr>
            <p:cNvPr id="1740" name="Google Shape;1740;p105"/>
            <p:cNvSpPr/>
            <p:nvPr/>
          </p:nvSpPr>
          <p:spPr>
            <a:xfrm>
              <a:off x="4568978" y="1290868"/>
              <a:ext cx="3629833" cy="2134192"/>
            </a:xfrm>
            <a:custGeom>
              <a:avLst/>
              <a:gdLst/>
              <a:ahLst/>
              <a:cxnLst/>
              <a:rect l="l" t="t" r="r" b="b"/>
              <a:pathLst>
                <a:path w="158768" h="93349" extrusionOk="0">
                  <a:moveTo>
                    <a:pt x="5384" y="0"/>
                  </a:moveTo>
                  <a:cubicBezTo>
                    <a:pt x="2426" y="0"/>
                    <a:pt x="0" y="2409"/>
                    <a:pt x="0" y="5384"/>
                  </a:cubicBezTo>
                  <a:lnTo>
                    <a:pt x="0" y="87965"/>
                  </a:lnTo>
                  <a:cubicBezTo>
                    <a:pt x="0" y="90940"/>
                    <a:pt x="2426" y="93349"/>
                    <a:pt x="5384" y="93349"/>
                  </a:cubicBezTo>
                  <a:lnTo>
                    <a:pt x="153384" y="93349"/>
                  </a:lnTo>
                  <a:cubicBezTo>
                    <a:pt x="156359" y="93349"/>
                    <a:pt x="158767" y="90940"/>
                    <a:pt x="158767" y="87965"/>
                  </a:cubicBezTo>
                  <a:lnTo>
                    <a:pt x="158767" y="5384"/>
                  </a:lnTo>
                  <a:cubicBezTo>
                    <a:pt x="158767" y="2409"/>
                    <a:pt x="156359" y="0"/>
                    <a:pt x="1533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105"/>
            <p:cNvSpPr/>
            <p:nvPr/>
          </p:nvSpPr>
          <p:spPr>
            <a:xfrm>
              <a:off x="5641014" y="3691532"/>
              <a:ext cx="1574700" cy="161100"/>
            </a:xfrm>
            <a:prstGeom prst="roundRect">
              <a:avLst>
                <a:gd name="adj" fmla="val 2804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05"/>
            <p:cNvSpPr/>
            <p:nvPr/>
          </p:nvSpPr>
          <p:spPr>
            <a:xfrm>
              <a:off x="5947650" y="3425050"/>
              <a:ext cx="946645" cy="266456"/>
            </a:xfrm>
            <a:custGeom>
              <a:avLst/>
              <a:gdLst/>
              <a:ahLst/>
              <a:cxnLst/>
              <a:rect l="l" t="t" r="r" b="b"/>
              <a:pathLst>
                <a:path w="41406" h="19517" extrusionOk="0">
                  <a:moveTo>
                    <a:pt x="4428" y="0"/>
                  </a:moveTo>
                  <a:lnTo>
                    <a:pt x="3542" y="3880"/>
                  </a:lnTo>
                  <a:lnTo>
                    <a:pt x="0" y="19517"/>
                  </a:lnTo>
                  <a:lnTo>
                    <a:pt x="41406" y="19517"/>
                  </a:lnTo>
                  <a:lnTo>
                    <a:pt x="37864" y="3880"/>
                  </a:lnTo>
                  <a:lnTo>
                    <a:pt x="369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3" name="Google Shape;1743;p105"/>
          <p:cNvSpPr txBox="1">
            <a:spLocks noGrp="1"/>
          </p:cNvSpPr>
          <p:nvPr>
            <p:ph type="ctrTitle"/>
          </p:nvPr>
        </p:nvSpPr>
        <p:spPr>
          <a:xfrm>
            <a:off x="0" y="204849"/>
            <a:ext cx="4595751" cy="798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Problem Statement</a:t>
            </a:r>
            <a:endParaRPr sz="3600" b="1" dirty="0"/>
          </a:p>
        </p:txBody>
      </p:sp>
      <p:sp>
        <p:nvSpPr>
          <p:cNvPr id="1744" name="Google Shape;1744;p105"/>
          <p:cNvSpPr txBox="1">
            <a:spLocks noGrp="1"/>
          </p:cNvSpPr>
          <p:nvPr>
            <p:ph type="subTitle" idx="1"/>
          </p:nvPr>
        </p:nvSpPr>
        <p:spPr>
          <a:xfrm>
            <a:off x="2287789" y="1583027"/>
            <a:ext cx="5776085" cy="231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260"/>
              </a:lnSpc>
            </a:pPr>
            <a:r>
              <a:rPr lang="en" sz="1800" dirty="0"/>
              <a:t>As part of the Data team at HBO, this project aims to build a machine learning model to classify subreddits based on their content </a:t>
            </a:r>
            <a:r>
              <a:rPr lang="en-SG" sz="1800" dirty="0"/>
              <a:t>to </a:t>
            </a:r>
            <a:r>
              <a:rPr lang="en-SG" sz="1800" b="1" dirty="0">
                <a:solidFill>
                  <a:srgbClr val="FFFFFF"/>
                </a:solidFill>
                <a:highlight>
                  <a:srgbClr val="000000"/>
                </a:highlight>
              </a:rPr>
              <a:t>identify topics that generate the most engagement and discussion</a:t>
            </a:r>
            <a:r>
              <a:rPr lang="en-SG" sz="1800" b="1" dirty="0">
                <a:solidFill>
                  <a:srgbClr val="FFFFFF"/>
                </a:solidFill>
              </a:rPr>
              <a:t> </a:t>
            </a:r>
            <a:r>
              <a:rPr lang="en-SG" sz="1800" dirty="0"/>
              <a:t>among viewers. These insights will help the company make more </a:t>
            </a:r>
            <a:r>
              <a:rPr lang="en-SG" sz="1800" b="1" dirty="0">
                <a:solidFill>
                  <a:srgbClr val="FFFFFF"/>
                </a:solidFill>
                <a:highlight>
                  <a:srgbClr val="131313"/>
                </a:highlight>
              </a:rPr>
              <a:t>informed decisions about its content development, marketing, and overall strategy</a:t>
            </a:r>
            <a:r>
              <a:rPr lang="en-SG" sz="1800" dirty="0"/>
              <a:t>. </a:t>
            </a:r>
            <a:endParaRPr sz="1800" dirty="0"/>
          </a:p>
        </p:txBody>
      </p:sp>
      <p:sp>
        <p:nvSpPr>
          <p:cNvPr id="13" name="Google Shape;11026;p124">
            <a:extLst>
              <a:ext uri="{FF2B5EF4-FFF2-40B4-BE49-F238E27FC236}">
                <a16:creationId xmlns:a16="http://schemas.microsoft.com/office/drawing/2014/main" id="{CC85AC57-FA81-BEB0-08D1-DD3220552448}"/>
              </a:ext>
            </a:extLst>
          </p:cNvPr>
          <p:cNvSpPr/>
          <p:nvPr/>
        </p:nvSpPr>
        <p:spPr>
          <a:xfrm>
            <a:off x="2060370" y="3901044"/>
            <a:ext cx="439386" cy="431600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131313"/>
          </a:solidFill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0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6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86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86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86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86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86"/>
          <p:cNvSpPr txBox="1"/>
          <p:nvPr/>
        </p:nvSpPr>
        <p:spPr>
          <a:xfrm flipH="1">
            <a:off x="632719" y="4057807"/>
            <a:ext cx="1558388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Hyperparameter tuning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53" name="Google Shape;1253;p86"/>
          <p:cNvSpPr txBox="1"/>
          <p:nvPr/>
        </p:nvSpPr>
        <p:spPr>
          <a:xfrm flipH="1">
            <a:off x="954946" y="2617629"/>
            <a:ext cx="2363191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Exploratory Data Analysis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55" name="Google Shape;1255;p86"/>
          <p:cNvSpPr txBox="1"/>
          <p:nvPr/>
        </p:nvSpPr>
        <p:spPr>
          <a:xfrm flipH="1">
            <a:off x="2409100" y="1929167"/>
            <a:ext cx="133779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Cleaning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57" name="Google Shape;1257;p86"/>
          <p:cNvSpPr txBox="1"/>
          <p:nvPr/>
        </p:nvSpPr>
        <p:spPr>
          <a:xfrm flipH="1">
            <a:off x="1945405" y="3308711"/>
            <a:ext cx="11274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59" name="Google Shape;1259;p86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86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86"/>
          <p:cNvGrpSpPr/>
          <p:nvPr/>
        </p:nvGrpSpPr>
        <p:grpSpPr>
          <a:xfrm>
            <a:off x="4394776" y="3359752"/>
            <a:ext cx="378484" cy="295718"/>
            <a:chOff x="4930500" y="1006450"/>
            <a:chExt cx="257000" cy="200800"/>
          </a:xfrm>
          <a:solidFill>
            <a:srgbClr val="FFFFFF"/>
          </a:solidFill>
        </p:grpSpPr>
        <p:sp>
          <p:nvSpPr>
            <p:cNvPr id="1270" name="Google Shape;1270;p86"/>
            <p:cNvSpPr/>
            <p:nvPr/>
          </p:nvSpPr>
          <p:spPr>
            <a:xfrm>
              <a:off x="4930500" y="1006450"/>
              <a:ext cx="257000" cy="200800"/>
            </a:xfrm>
            <a:custGeom>
              <a:avLst/>
              <a:gdLst/>
              <a:ahLst/>
              <a:cxnLst/>
              <a:rect l="l" t="t" r="r" b="b"/>
              <a:pathLst>
                <a:path w="10280" h="8032" extrusionOk="0">
                  <a:moveTo>
                    <a:pt x="9955" y="324"/>
                  </a:moveTo>
                  <a:lnTo>
                    <a:pt x="9955" y="652"/>
                  </a:lnTo>
                  <a:lnTo>
                    <a:pt x="8764" y="652"/>
                  </a:lnTo>
                  <a:cubicBezTo>
                    <a:pt x="8676" y="655"/>
                    <a:pt x="8606" y="726"/>
                    <a:pt x="8606" y="814"/>
                  </a:cubicBezTo>
                  <a:cubicBezTo>
                    <a:pt x="8606" y="901"/>
                    <a:pt x="8676" y="974"/>
                    <a:pt x="8764" y="977"/>
                  </a:cubicBezTo>
                  <a:lnTo>
                    <a:pt x="9687" y="977"/>
                  </a:lnTo>
                  <a:lnTo>
                    <a:pt x="9687" y="5758"/>
                  </a:lnTo>
                  <a:lnTo>
                    <a:pt x="4163" y="5758"/>
                  </a:lnTo>
                  <a:lnTo>
                    <a:pt x="4163" y="5602"/>
                  </a:lnTo>
                  <a:cubicBezTo>
                    <a:pt x="4163" y="5512"/>
                    <a:pt x="4090" y="5439"/>
                    <a:pt x="4000" y="5439"/>
                  </a:cubicBezTo>
                  <a:lnTo>
                    <a:pt x="3733" y="5439"/>
                  </a:lnTo>
                  <a:cubicBezTo>
                    <a:pt x="3702" y="5337"/>
                    <a:pt x="3661" y="5239"/>
                    <a:pt x="3611" y="5144"/>
                  </a:cubicBezTo>
                  <a:lnTo>
                    <a:pt x="3799" y="4956"/>
                  </a:lnTo>
                  <a:cubicBezTo>
                    <a:pt x="3863" y="4893"/>
                    <a:pt x="3863" y="4790"/>
                    <a:pt x="3799" y="4726"/>
                  </a:cubicBezTo>
                  <a:lnTo>
                    <a:pt x="3307" y="4233"/>
                  </a:lnTo>
                  <a:cubicBezTo>
                    <a:pt x="3274" y="4201"/>
                    <a:pt x="3233" y="4186"/>
                    <a:pt x="3191" y="4186"/>
                  </a:cubicBezTo>
                  <a:cubicBezTo>
                    <a:pt x="3150" y="4186"/>
                    <a:pt x="3108" y="4201"/>
                    <a:pt x="3077" y="4233"/>
                  </a:cubicBezTo>
                  <a:lnTo>
                    <a:pt x="2888" y="4422"/>
                  </a:lnTo>
                  <a:cubicBezTo>
                    <a:pt x="2794" y="4370"/>
                    <a:pt x="2696" y="4330"/>
                    <a:pt x="2593" y="4298"/>
                  </a:cubicBezTo>
                  <a:lnTo>
                    <a:pt x="2593" y="4032"/>
                  </a:lnTo>
                  <a:cubicBezTo>
                    <a:pt x="2593" y="3942"/>
                    <a:pt x="2521" y="3870"/>
                    <a:pt x="2430" y="3870"/>
                  </a:cubicBezTo>
                  <a:lnTo>
                    <a:pt x="2029" y="3870"/>
                  </a:lnTo>
                  <a:lnTo>
                    <a:pt x="2029" y="975"/>
                  </a:lnTo>
                  <a:lnTo>
                    <a:pt x="8201" y="975"/>
                  </a:lnTo>
                  <a:cubicBezTo>
                    <a:pt x="8204" y="975"/>
                    <a:pt x="8206" y="976"/>
                    <a:pt x="8208" y="976"/>
                  </a:cubicBezTo>
                  <a:cubicBezTo>
                    <a:pt x="8297" y="976"/>
                    <a:pt x="8370" y="903"/>
                    <a:pt x="8370" y="814"/>
                  </a:cubicBezTo>
                  <a:cubicBezTo>
                    <a:pt x="8370" y="724"/>
                    <a:pt x="8296" y="651"/>
                    <a:pt x="8206" y="651"/>
                  </a:cubicBezTo>
                  <a:cubicBezTo>
                    <a:pt x="8205" y="651"/>
                    <a:pt x="8203" y="651"/>
                    <a:pt x="8201" y="651"/>
                  </a:cubicBezTo>
                  <a:lnTo>
                    <a:pt x="1763" y="651"/>
                  </a:lnTo>
                  <a:lnTo>
                    <a:pt x="1763" y="324"/>
                  </a:lnTo>
                  <a:close/>
                  <a:moveTo>
                    <a:pt x="9954" y="6083"/>
                  </a:moveTo>
                  <a:lnTo>
                    <a:pt x="9954" y="6411"/>
                  </a:lnTo>
                  <a:lnTo>
                    <a:pt x="4118" y="6411"/>
                  </a:lnTo>
                  <a:cubicBezTo>
                    <a:pt x="4147" y="6380"/>
                    <a:pt x="4162" y="6341"/>
                    <a:pt x="4163" y="6299"/>
                  </a:cubicBezTo>
                  <a:lnTo>
                    <a:pt x="4163" y="6112"/>
                  </a:lnTo>
                  <a:lnTo>
                    <a:pt x="9850" y="6112"/>
                  </a:lnTo>
                  <a:cubicBezTo>
                    <a:pt x="9852" y="6112"/>
                    <a:pt x="9854" y="6112"/>
                    <a:pt x="9856" y="6112"/>
                  </a:cubicBezTo>
                  <a:cubicBezTo>
                    <a:pt x="9888" y="6112"/>
                    <a:pt x="9918" y="6102"/>
                    <a:pt x="9943" y="6083"/>
                  </a:cubicBezTo>
                  <a:close/>
                  <a:moveTo>
                    <a:pt x="2268" y="4194"/>
                  </a:moveTo>
                  <a:lnTo>
                    <a:pt x="2268" y="4423"/>
                  </a:lnTo>
                  <a:cubicBezTo>
                    <a:pt x="2268" y="4498"/>
                    <a:pt x="2320" y="4564"/>
                    <a:pt x="2394" y="4582"/>
                  </a:cubicBezTo>
                  <a:cubicBezTo>
                    <a:pt x="2547" y="4617"/>
                    <a:pt x="2694" y="4677"/>
                    <a:pt x="2827" y="4761"/>
                  </a:cubicBezTo>
                  <a:cubicBezTo>
                    <a:pt x="2854" y="4777"/>
                    <a:pt x="2884" y="4786"/>
                    <a:pt x="2914" y="4786"/>
                  </a:cubicBezTo>
                  <a:cubicBezTo>
                    <a:pt x="2956" y="4786"/>
                    <a:pt x="2998" y="4769"/>
                    <a:pt x="3029" y="4738"/>
                  </a:cubicBezTo>
                  <a:lnTo>
                    <a:pt x="3191" y="4576"/>
                  </a:lnTo>
                  <a:lnTo>
                    <a:pt x="3455" y="4842"/>
                  </a:lnTo>
                  <a:lnTo>
                    <a:pt x="3293" y="5003"/>
                  </a:lnTo>
                  <a:cubicBezTo>
                    <a:pt x="3239" y="5056"/>
                    <a:pt x="3230" y="5140"/>
                    <a:pt x="3270" y="5205"/>
                  </a:cubicBezTo>
                  <a:cubicBezTo>
                    <a:pt x="3355" y="5338"/>
                    <a:pt x="3416" y="5485"/>
                    <a:pt x="3451" y="5638"/>
                  </a:cubicBezTo>
                  <a:cubicBezTo>
                    <a:pt x="3468" y="5712"/>
                    <a:pt x="3533" y="5765"/>
                    <a:pt x="3610" y="5765"/>
                  </a:cubicBezTo>
                  <a:lnTo>
                    <a:pt x="3837" y="5765"/>
                  </a:lnTo>
                  <a:lnTo>
                    <a:pt x="3837" y="6138"/>
                  </a:lnTo>
                  <a:lnTo>
                    <a:pt x="3610" y="6138"/>
                  </a:lnTo>
                  <a:cubicBezTo>
                    <a:pt x="3534" y="6138"/>
                    <a:pt x="3468" y="6190"/>
                    <a:pt x="3451" y="6263"/>
                  </a:cubicBezTo>
                  <a:cubicBezTo>
                    <a:pt x="3416" y="6418"/>
                    <a:pt x="3355" y="6565"/>
                    <a:pt x="3272" y="6698"/>
                  </a:cubicBezTo>
                  <a:cubicBezTo>
                    <a:pt x="3230" y="6762"/>
                    <a:pt x="3239" y="6846"/>
                    <a:pt x="3295" y="6900"/>
                  </a:cubicBezTo>
                  <a:lnTo>
                    <a:pt x="3455" y="7061"/>
                  </a:lnTo>
                  <a:lnTo>
                    <a:pt x="3191" y="7325"/>
                  </a:lnTo>
                  <a:lnTo>
                    <a:pt x="3029" y="7164"/>
                  </a:lnTo>
                  <a:cubicBezTo>
                    <a:pt x="2998" y="7132"/>
                    <a:pt x="2956" y="7116"/>
                    <a:pt x="2914" y="7116"/>
                  </a:cubicBezTo>
                  <a:cubicBezTo>
                    <a:pt x="2884" y="7116"/>
                    <a:pt x="2854" y="7124"/>
                    <a:pt x="2827" y="7141"/>
                  </a:cubicBezTo>
                  <a:cubicBezTo>
                    <a:pt x="2694" y="7226"/>
                    <a:pt x="2547" y="7286"/>
                    <a:pt x="2394" y="7321"/>
                  </a:cubicBezTo>
                  <a:cubicBezTo>
                    <a:pt x="2320" y="7337"/>
                    <a:pt x="2268" y="7403"/>
                    <a:pt x="2268" y="7480"/>
                  </a:cubicBezTo>
                  <a:lnTo>
                    <a:pt x="2268" y="7707"/>
                  </a:lnTo>
                  <a:lnTo>
                    <a:pt x="1893" y="7707"/>
                  </a:lnTo>
                  <a:lnTo>
                    <a:pt x="1893" y="7480"/>
                  </a:lnTo>
                  <a:cubicBezTo>
                    <a:pt x="1893" y="7403"/>
                    <a:pt x="1842" y="7337"/>
                    <a:pt x="1768" y="7321"/>
                  </a:cubicBezTo>
                  <a:cubicBezTo>
                    <a:pt x="1613" y="7286"/>
                    <a:pt x="1467" y="7226"/>
                    <a:pt x="1333" y="7141"/>
                  </a:cubicBezTo>
                  <a:cubicBezTo>
                    <a:pt x="1307" y="7124"/>
                    <a:pt x="1277" y="7116"/>
                    <a:pt x="1247" y="7116"/>
                  </a:cubicBezTo>
                  <a:cubicBezTo>
                    <a:pt x="1205" y="7116"/>
                    <a:pt x="1163" y="7132"/>
                    <a:pt x="1131" y="7164"/>
                  </a:cubicBezTo>
                  <a:lnTo>
                    <a:pt x="970" y="7325"/>
                  </a:lnTo>
                  <a:lnTo>
                    <a:pt x="706" y="7061"/>
                  </a:lnTo>
                  <a:lnTo>
                    <a:pt x="868" y="6900"/>
                  </a:lnTo>
                  <a:cubicBezTo>
                    <a:pt x="921" y="6846"/>
                    <a:pt x="931" y="6762"/>
                    <a:pt x="890" y="6698"/>
                  </a:cubicBezTo>
                  <a:cubicBezTo>
                    <a:pt x="806" y="6565"/>
                    <a:pt x="745" y="6418"/>
                    <a:pt x="710" y="6264"/>
                  </a:cubicBezTo>
                  <a:cubicBezTo>
                    <a:pt x="694" y="6190"/>
                    <a:pt x="628" y="6138"/>
                    <a:pt x="553" y="6138"/>
                  </a:cubicBezTo>
                  <a:lnTo>
                    <a:pt x="324" y="6138"/>
                  </a:lnTo>
                  <a:lnTo>
                    <a:pt x="324" y="5765"/>
                  </a:lnTo>
                  <a:lnTo>
                    <a:pt x="553" y="5765"/>
                  </a:lnTo>
                  <a:cubicBezTo>
                    <a:pt x="628" y="5765"/>
                    <a:pt x="694" y="5712"/>
                    <a:pt x="710" y="5638"/>
                  </a:cubicBezTo>
                  <a:cubicBezTo>
                    <a:pt x="745" y="5485"/>
                    <a:pt x="806" y="5338"/>
                    <a:pt x="890" y="5205"/>
                  </a:cubicBezTo>
                  <a:cubicBezTo>
                    <a:pt x="931" y="5140"/>
                    <a:pt x="921" y="5057"/>
                    <a:pt x="868" y="5003"/>
                  </a:cubicBezTo>
                  <a:lnTo>
                    <a:pt x="706" y="4842"/>
                  </a:lnTo>
                  <a:lnTo>
                    <a:pt x="970" y="4576"/>
                  </a:lnTo>
                  <a:lnTo>
                    <a:pt x="1131" y="4738"/>
                  </a:lnTo>
                  <a:cubicBezTo>
                    <a:pt x="1163" y="4769"/>
                    <a:pt x="1205" y="4786"/>
                    <a:pt x="1247" y="4786"/>
                  </a:cubicBezTo>
                  <a:cubicBezTo>
                    <a:pt x="1277" y="4786"/>
                    <a:pt x="1307" y="4777"/>
                    <a:pt x="1333" y="4761"/>
                  </a:cubicBezTo>
                  <a:cubicBezTo>
                    <a:pt x="1467" y="4677"/>
                    <a:pt x="1613" y="4617"/>
                    <a:pt x="1767" y="4582"/>
                  </a:cubicBezTo>
                  <a:cubicBezTo>
                    <a:pt x="1841" y="4564"/>
                    <a:pt x="1893" y="4498"/>
                    <a:pt x="1893" y="4423"/>
                  </a:cubicBezTo>
                  <a:lnTo>
                    <a:pt x="1893" y="4194"/>
                  </a:lnTo>
                  <a:close/>
                  <a:moveTo>
                    <a:pt x="1597" y="1"/>
                  </a:moveTo>
                  <a:cubicBezTo>
                    <a:pt x="1508" y="1"/>
                    <a:pt x="1437" y="73"/>
                    <a:pt x="1437" y="162"/>
                  </a:cubicBezTo>
                  <a:lnTo>
                    <a:pt x="1437" y="815"/>
                  </a:lnTo>
                  <a:cubicBezTo>
                    <a:pt x="1437" y="904"/>
                    <a:pt x="1510" y="977"/>
                    <a:pt x="1600" y="977"/>
                  </a:cubicBezTo>
                  <a:lnTo>
                    <a:pt x="1705" y="977"/>
                  </a:lnTo>
                  <a:lnTo>
                    <a:pt x="1705" y="3874"/>
                  </a:lnTo>
                  <a:cubicBezTo>
                    <a:pt x="1627" y="3886"/>
                    <a:pt x="1570" y="3954"/>
                    <a:pt x="1570" y="4032"/>
                  </a:cubicBezTo>
                  <a:lnTo>
                    <a:pt x="1570" y="4299"/>
                  </a:lnTo>
                  <a:cubicBezTo>
                    <a:pt x="1468" y="4330"/>
                    <a:pt x="1370" y="4372"/>
                    <a:pt x="1275" y="4422"/>
                  </a:cubicBezTo>
                  <a:lnTo>
                    <a:pt x="1087" y="4233"/>
                  </a:lnTo>
                  <a:cubicBezTo>
                    <a:pt x="1055" y="4201"/>
                    <a:pt x="1014" y="4186"/>
                    <a:pt x="972" y="4186"/>
                  </a:cubicBezTo>
                  <a:cubicBezTo>
                    <a:pt x="930" y="4186"/>
                    <a:pt x="888" y="4201"/>
                    <a:pt x="857" y="4233"/>
                  </a:cubicBezTo>
                  <a:lnTo>
                    <a:pt x="363" y="4727"/>
                  </a:lnTo>
                  <a:cubicBezTo>
                    <a:pt x="299" y="4790"/>
                    <a:pt x="299" y="4893"/>
                    <a:pt x="363" y="4956"/>
                  </a:cubicBezTo>
                  <a:lnTo>
                    <a:pt x="551" y="5144"/>
                  </a:lnTo>
                  <a:cubicBezTo>
                    <a:pt x="501" y="5239"/>
                    <a:pt x="461" y="5338"/>
                    <a:pt x="429" y="5439"/>
                  </a:cubicBezTo>
                  <a:lnTo>
                    <a:pt x="163" y="5439"/>
                  </a:lnTo>
                  <a:cubicBezTo>
                    <a:pt x="73" y="5439"/>
                    <a:pt x="1" y="5512"/>
                    <a:pt x="1" y="5602"/>
                  </a:cubicBezTo>
                  <a:lnTo>
                    <a:pt x="1" y="6301"/>
                  </a:lnTo>
                  <a:cubicBezTo>
                    <a:pt x="1" y="6390"/>
                    <a:pt x="73" y="6462"/>
                    <a:pt x="163" y="6462"/>
                  </a:cubicBezTo>
                  <a:lnTo>
                    <a:pt x="429" y="6462"/>
                  </a:lnTo>
                  <a:cubicBezTo>
                    <a:pt x="461" y="6565"/>
                    <a:pt x="501" y="6663"/>
                    <a:pt x="551" y="6758"/>
                  </a:cubicBezTo>
                  <a:lnTo>
                    <a:pt x="363" y="6946"/>
                  </a:lnTo>
                  <a:cubicBezTo>
                    <a:pt x="299" y="7010"/>
                    <a:pt x="299" y="7112"/>
                    <a:pt x="363" y="7176"/>
                  </a:cubicBezTo>
                  <a:lnTo>
                    <a:pt x="857" y="7670"/>
                  </a:lnTo>
                  <a:cubicBezTo>
                    <a:pt x="888" y="7701"/>
                    <a:pt x="930" y="7717"/>
                    <a:pt x="972" y="7717"/>
                  </a:cubicBezTo>
                  <a:cubicBezTo>
                    <a:pt x="1014" y="7717"/>
                    <a:pt x="1055" y="7701"/>
                    <a:pt x="1087" y="7670"/>
                  </a:cubicBezTo>
                  <a:lnTo>
                    <a:pt x="1275" y="7481"/>
                  </a:lnTo>
                  <a:cubicBezTo>
                    <a:pt x="1370" y="7531"/>
                    <a:pt x="1468" y="7571"/>
                    <a:pt x="1570" y="7604"/>
                  </a:cubicBezTo>
                  <a:lnTo>
                    <a:pt x="1570" y="7869"/>
                  </a:lnTo>
                  <a:cubicBezTo>
                    <a:pt x="1570" y="7959"/>
                    <a:pt x="1643" y="8032"/>
                    <a:pt x="1732" y="8032"/>
                  </a:cubicBezTo>
                  <a:lnTo>
                    <a:pt x="2430" y="8032"/>
                  </a:lnTo>
                  <a:cubicBezTo>
                    <a:pt x="2521" y="8032"/>
                    <a:pt x="2593" y="7959"/>
                    <a:pt x="2593" y="7869"/>
                  </a:cubicBezTo>
                  <a:lnTo>
                    <a:pt x="2593" y="7604"/>
                  </a:lnTo>
                  <a:cubicBezTo>
                    <a:pt x="2696" y="7571"/>
                    <a:pt x="2794" y="7531"/>
                    <a:pt x="2888" y="7481"/>
                  </a:cubicBezTo>
                  <a:lnTo>
                    <a:pt x="3077" y="7670"/>
                  </a:lnTo>
                  <a:cubicBezTo>
                    <a:pt x="3108" y="7701"/>
                    <a:pt x="3150" y="7717"/>
                    <a:pt x="3191" y="7717"/>
                  </a:cubicBezTo>
                  <a:cubicBezTo>
                    <a:pt x="3232" y="7717"/>
                    <a:pt x="3274" y="7701"/>
                    <a:pt x="3305" y="7670"/>
                  </a:cubicBezTo>
                  <a:lnTo>
                    <a:pt x="3799" y="7176"/>
                  </a:lnTo>
                  <a:cubicBezTo>
                    <a:pt x="3863" y="7112"/>
                    <a:pt x="3863" y="7010"/>
                    <a:pt x="3799" y="6946"/>
                  </a:cubicBezTo>
                  <a:lnTo>
                    <a:pt x="3611" y="6758"/>
                  </a:lnTo>
                  <a:cubicBezTo>
                    <a:pt x="3615" y="6750"/>
                    <a:pt x="3619" y="6744"/>
                    <a:pt x="3622" y="6736"/>
                  </a:cubicBezTo>
                  <a:lnTo>
                    <a:pt x="10117" y="6736"/>
                  </a:lnTo>
                  <a:cubicBezTo>
                    <a:pt x="10207" y="6736"/>
                    <a:pt x="10280" y="6663"/>
                    <a:pt x="10280" y="6574"/>
                  </a:cubicBezTo>
                  <a:lnTo>
                    <a:pt x="10280" y="5921"/>
                  </a:lnTo>
                  <a:cubicBezTo>
                    <a:pt x="10280" y="5832"/>
                    <a:pt x="10208" y="5760"/>
                    <a:pt x="10119" y="5760"/>
                  </a:cubicBezTo>
                  <a:cubicBezTo>
                    <a:pt x="10118" y="5760"/>
                    <a:pt x="10118" y="5760"/>
                    <a:pt x="10117" y="5760"/>
                  </a:cubicBezTo>
                  <a:lnTo>
                    <a:pt x="10013" y="5760"/>
                  </a:lnTo>
                  <a:lnTo>
                    <a:pt x="10013" y="977"/>
                  </a:lnTo>
                  <a:lnTo>
                    <a:pt x="10117" y="977"/>
                  </a:lnTo>
                  <a:cubicBezTo>
                    <a:pt x="10206" y="977"/>
                    <a:pt x="10278" y="904"/>
                    <a:pt x="10278" y="815"/>
                  </a:cubicBezTo>
                  <a:lnTo>
                    <a:pt x="10278" y="162"/>
                  </a:lnTo>
                  <a:cubicBezTo>
                    <a:pt x="10278" y="73"/>
                    <a:pt x="10207" y="1"/>
                    <a:pt x="10119" y="1"/>
                  </a:cubicBezTo>
                  <a:cubicBezTo>
                    <a:pt x="10118" y="1"/>
                    <a:pt x="10118" y="1"/>
                    <a:pt x="10117" y="1"/>
                  </a:cubicBezTo>
                  <a:lnTo>
                    <a:pt x="1600" y="1"/>
                  </a:lnTo>
                  <a:cubicBezTo>
                    <a:pt x="1599" y="1"/>
                    <a:pt x="1598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6"/>
            <p:cNvSpPr/>
            <p:nvPr/>
          </p:nvSpPr>
          <p:spPr>
            <a:xfrm>
              <a:off x="5046075" y="1087675"/>
              <a:ext cx="24450" cy="51650"/>
            </a:xfrm>
            <a:custGeom>
              <a:avLst/>
              <a:gdLst/>
              <a:ahLst/>
              <a:cxnLst/>
              <a:rect l="l" t="t" r="r" b="b"/>
              <a:pathLst>
                <a:path w="978" h="2066" extrusionOk="0">
                  <a:moveTo>
                    <a:pt x="652" y="324"/>
                  </a:moveTo>
                  <a:lnTo>
                    <a:pt x="652" y="1741"/>
                  </a:lnTo>
                  <a:lnTo>
                    <a:pt x="325" y="1741"/>
                  </a:lnTo>
                  <a:lnTo>
                    <a:pt x="325" y="324"/>
                  </a:lnTo>
                  <a:close/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lnTo>
                    <a:pt x="0" y="1903"/>
                  </a:lnTo>
                  <a:cubicBezTo>
                    <a:pt x="0" y="1992"/>
                    <a:pt x="73" y="2065"/>
                    <a:pt x="162" y="2065"/>
                  </a:cubicBezTo>
                  <a:lnTo>
                    <a:pt x="815" y="2065"/>
                  </a:lnTo>
                  <a:cubicBezTo>
                    <a:pt x="904" y="2065"/>
                    <a:pt x="976" y="1992"/>
                    <a:pt x="976" y="1903"/>
                  </a:cubicBezTo>
                  <a:lnTo>
                    <a:pt x="976" y="163"/>
                  </a:lnTo>
                  <a:cubicBezTo>
                    <a:pt x="978" y="73"/>
                    <a:pt x="904" y="0"/>
                    <a:pt x="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86"/>
            <p:cNvSpPr/>
            <p:nvPr/>
          </p:nvSpPr>
          <p:spPr>
            <a:xfrm>
              <a:off x="5075225" y="1067900"/>
              <a:ext cx="24450" cy="71425"/>
            </a:xfrm>
            <a:custGeom>
              <a:avLst/>
              <a:gdLst/>
              <a:ahLst/>
              <a:cxnLst/>
              <a:rect l="l" t="t" r="r" b="b"/>
              <a:pathLst>
                <a:path w="978" h="2857" extrusionOk="0">
                  <a:moveTo>
                    <a:pt x="653" y="325"/>
                  </a:moveTo>
                  <a:lnTo>
                    <a:pt x="653" y="2532"/>
                  </a:lnTo>
                  <a:lnTo>
                    <a:pt x="324" y="2532"/>
                  </a:lnTo>
                  <a:lnTo>
                    <a:pt x="324" y="325"/>
                  </a:lnTo>
                  <a:close/>
                  <a:moveTo>
                    <a:pt x="163" y="1"/>
                  </a:moveTo>
                  <a:cubicBezTo>
                    <a:pt x="73" y="1"/>
                    <a:pt x="0" y="74"/>
                    <a:pt x="0" y="164"/>
                  </a:cubicBezTo>
                  <a:lnTo>
                    <a:pt x="0" y="2694"/>
                  </a:lnTo>
                  <a:cubicBezTo>
                    <a:pt x="0" y="2783"/>
                    <a:pt x="73" y="2856"/>
                    <a:pt x="163" y="2856"/>
                  </a:cubicBezTo>
                  <a:lnTo>
                    <a:pt x="814" y="2856"/>
                  </a:lnTo>
                  <a:cubicBezTo>
                    <a:pt x="905" y="2856"/>
                    <a:pt x="977" y="2783"/>
                    <a:pt x="977" y="2694"/>
                  </a:cubicBezTo>
                  <a:lnTo>
                    <a:pt x="977" y="162"/>
                  </a:lnTo>
                  <a:cubicBezTo>
                    <a:pt x="977" y="74"/>
                    <a:pt x="905" y="1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6"/>
            <p:cNvSpPr/>
            <p:nvPr/>
          </p:nvSpPr>
          <p:spPr>
            <a:xfrm>
              <a:off x="5104350" y="1078200"/>
              <a:ext cx="24475" cy="61150"/>
            </a:xfrm>
            <a:custGeom>
              <a:avLst/>
              <a:gdLst/>
              <a:ahLst/>
              <a:cxnLst/>
              <a:rect l="l" t="t" r="r" b="b"/>
              <a:pathLst>
                <a:path w="979" h="2446" extrusionOk="0">
                  <a:moveTo>
                    <a:pt x="654" y="325"/>
                  </a:moveTo>
                  <a:lnTo>
                    <a:pt x="654" y="2121"/>
                  </a:lnTo>
                  <a:lnTo>
                    <a:pt x="327" y="2121"/>
                  </a:lnTo>
                  <a:lnTo>
                    <a:pt x="327" y="325"/>
                  </a:lnTo>
                  <a:close/>
                  <a:moveTo>
                    <a:pt x="161" y="1"/>
                  </a:moveTo>
                  <a:cubicBezTo>
                    <a:pt x="72" y="1"/>
                    <a:pt x="1" y="74"/>
                    <a:pt x="2" y="162"/>
                  </a:cubicBezTo>
                  <a:lnTo>
                    <a:pt x="2" y="2282"/>
                  </a:lnTo>
                  <a:cubicBezTo>
                    <a:pt x="1" y="2373"/>
                    <a:pt x="73" y="2445"/>
                    <a:pt x="164" y="2445"/>
                  </a:cubicBezTo>
                  <a:lnTo>
                    <a:pt x="817" y="2445"/>
                  </a:lnTo>
                  <a:cubicBezTo>
                    <a:pt x="905" y="2445"/>
                    <a:pt x="978" y="2373"/>
                    <a:pt x="978" y="2282"/>
                  </a:cubicBezTo>
                  <a:lnTo>
                    <a:pt x="978" y="162"/>
                  </a:lnTo>
                  <a:cubicBezTo>
                    <a:pt x="978" y="73"/>
                    <a:pt x="905" y="1"/>
                    <a:pt x="817" y="1"/>
                  </a:cubicBezTo>
                  <a:lnTo>
                    <a:pt x="164" y="1"/>
                  </a:lnTo>
                  <a:cubicBezTo>
                    <a:pt x="163" y="1"/>
                    <a:pt x="162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6"/>
            <p:cNvSpPr/>
            <p:nvPr/>
          </p:nvSpPr>
          <p:spPr>
            <a:xfrm>
              <a:off x="5133525" y="1044625"/>
              <a:ext cx="24475" cy="94700"/>
            </a:xfrm>
            <a:custGeom>
              <a:avLst/>
              <a:gdLst/>
              <a:ahLst/>
              <a:cxnLst/>
              <a:rect l="l" t="t" r="r" b="b"/>
              <a:pathLst>
                <a:path w="979" h="3788" extrusionOk="0">
                  <a:moveTo>
                    <a:pt x="654" y="325"/>
                  </a:moveTo>
                  <a:lnTo>
                    <a:pt x="654" y="3463"/>
                  </a:lnTo>
                  <a:lnTo>
                    <a:pt x="325" y="3463"/>
                  </a:lnTo>
                  <a:lnTo>
                    <a:pt x="325" y="325"/>
                  </a:lnTo>
                  <a:close/>
                  <a:moveTo>
                    <a:pt x="162" y="0"/>
                  </a:moveTo>
                  <a:cubicBezTo>
                    <a:pt x="74" y="0"/>
                    <a:pt x="1" y="73"/>
                    <a:pt x="1" y="163"/>
                  </a:cubicBezTo>
                  <a:lnTo>
                    <a:pt x="1" y="3625"/>
                  </a:lnTo>
                  <a:cubicBezTo>
                    <a:pt x="1" y="3714"/>
                    <a:pt x="74" y="3787"/>
                    <a:pt x="164" y="3787"/>
                  </a:cubicBezTo>
                  <a:lnTo>
                    <a:pt x="815" y="3787"/>
                  </a:lnTo>
                  <a:cubicBezTo>
                    <a:pt x="905" y="3787"/>
                    <a:pt x="978" y="3714"/>
                    <a:pt x="977" y="3625"/>
                  </a:cubicBezTo>
                  <a:lnTo>
                    <a:pt x="977" y="163"/>
                  </a:lnTo>
                  <a:cubicBezTo>
                    <a:pt x="978" y="73"/>
                    <a:pt x="905" y="0"/>
                    <a:pt x="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6"/>
            <p:cNvSpPr/>
            <p:nvPr/>
          </p:nvSpPr>
          <p:spPr>
            <a:xfrm>
              <a:off x="4993900" y="1054850"/>
              <a:ext cx="30050" cy="8150"/>
            </a:xfrm>
            <a:custGeom>
              <a:avLst/>
              <a:gdLst/>
              <a:ahLst/>
              <a:cxnLst/>
              <a:rect l="l" t="t" r="r" b="b"/>
              <a:pathLst>
                <a:path w="1202" h="326" extrusionOk="0">
                  <a:moveTo>
                    <a:pt x="162" y="0"/>
                  </a:moveTo>
                  <a:cubicBezTo>
                    <a:pt x="74" y="0"/>
                    <a:pt x="1" y="73"/>
                    <a:pt x="1" y="162"/>
                  </a:cubicBezTo>
                  <a:cubicBezTo>
                    <a:pt x="1" y="252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033" y="325"/>
                  </a:lnTo>
                  <a:cubicBezTo>
                    <a:pt x="1035" y="325"/>
                    <a:pt x="1036" y="325"/>
                    <a:pt x="1038" y="325"/>
                  </a:cubicBezTo>
                  <a:cubicBezTo>
                    <a:pt x="1129" y="325"/>
                    <a:pt x="1201" y="252"/>
                    <a:pt x="1201" y="162"/>
                  </a:cubicBezTo>
                  <a:cubicBezTo>
                    <a:pt x="1201" y="73"/>
                    <a:pt x="1130" y="0"/>
                    <a:pt x="1040" y="0"/>
                  </a:cubicBezTo>
                  <a:cubicBezTo>
                    <a:pt x="1038" y="0"/>
                    <a:pt x="1036" y="0"/>
                    <a:pt x="1033" y="1"/>
                  </a:cubicBezTo>
                  <a:lnTo>
                    <a:pt x="169" y="1"/>
                  </a:lnTo>
                  <a:cubicBezTo>
                    <a:pt x="167" y="0"/>
                    <a:pt x="164" y="0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6"/>
            <p:cNvSpPr/>
            <p:nvPr/>
          </p:nvSpPr>
          <p:spPr>
            <a:xfrm>
              <a:off x="4993900" y="1067650"/>
              <a:ext cx="41850" cy="8125"/>
            </a:xfrm>
            <a:custGeom>
              <a:avLst/>
              <a:gdLst/>
              <a:ahLst/>
              <a:cxnLst/>
              <a:rect l="l" t="t" r="r" b="b"/>
              <a:pathLst>
                <a:path w="1674" h="325" extrusionOk="0">
                  <a:moveTo>
                    <a:pt x="164" y="0"/>
                  </a:moveTo>
                  <a:cubicBezTo>
                    <a:pt x="75" y="0"/>
                    <a:pt x="1" y="72"/>
                    <a:pt x="1" y="163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4"/>
                  </a:cubicBezTo>
                  <a:lnTo>
                    <a:pt x="1507" y="324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3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6"/>
            <p:cNvSpPr/>
            <p:nvPr/>
          </p:nvSpPr>
          <p:spPr>
            <a:xfrm>
              <a:off x="4993900" y="1080425"/>
              <a:ext cx="41850" cy="8175"/>
            </a:xfrm>
            <a:custGeom>
              <a:avLst/>
              <a:gdLst/>
              <a:ahLst/>
              <a:cxnLst/>
              <a:rect l="l" t="t" r="r" b="b"/>
              <a:pathLst>
                <a:path w="1674" h="327" extrusionOk="0">
                  <a:moveTo>
                    <a:pt x="164" y="1"/>
                  </a:moveTo>
                  <a:cubicBezTo>
                    <a:pt x="75" y="1"/>
                    <a:pt x="1" y="74"/>
                    <a:pt x="1" y="163"/>
                  </a:cubicBezTo>
                  <a:cubicBezTo>
                    <a:pt x="1" y="253"/>
                    <a:pt x="75" y="326"/>
                    <a:pt x="164" y="326"/>
                  </a:cubicBezTo>
                  <a:cubicBezTo>
                    <a:pt x="166" y="326"/>
                    <a:pt x="167" y="326"/>
                    <a:pt x="169" y="326"/>
                  </a:cubicBezTo>
                  <a:lnTo>
                    <a:pt x="1507" y="326"/>
                  </a:lnTo>
                  <a:cubicBezTo>
                    <a:pt x="1509" y="326"/>
                    <a:pt x="1510" y="326"/>
                    <a:pt x="1512" y="326"/>
                  </a:cubicBezTo>
                  <a:cubicBezTo>
                    <a:pt x="1601" y="326"/>
                    <a:pt x="1674" y="253"/>
                    <a:pt x="1674" y="163"/>
                  </a:cubicBezTo>
                  <a:cubicBezTo>
                    <a:pt x="1674" y="74"/>
                    <a:pt x="1601" y="1"/>
                    <a:pt x="1512" y="1"/>
                  </a:cubicBezTo>
                  <a:cubicBezTo>
                    <a:pt x="1510" y="1"/>
                    <a:pt x="1509" y="1"/>
                    <a:pt x="1507" y="1"/>
                  </a:cubicBezTo>
                  <a:lnTo>
                    <a:pt x="169" y="1"/>
                  </a:lnTo>
                  <a:cubicBezTo>
                    <a:pt x="167" y="1"/>
                    <a:pt x="166" y="1"/>
                    <a:pt x="1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6"/>
            <p:cNvSpPr/>
            <p:nvPr/>
          </p:nvSpPr>
          <p:spPr>
            <a:xfrm>
              <a:off x="4993900" y="1093250"/>
              <a:ext cx="41850" cy="8125"/>
            </a:xfrm>
            <a:custGeom>
              <a:avLst/>
              <a:gdLst/>
              <a:ahLst/>
              <a:cxnLst/>
              <a:rect l="l" t="t" r="r" b="b"/>
              <a:pathLst>
                <a:path w="1674" h="325" extrusionOk="0">
                  <a:moveTo>
                    <a:pt x="164" y="0"/>
                  </a:moveTo>
                  <a:cubicBezTo>
                    <a:pt x="75" y="0"/>
                    <a:pt x="1" y="72"/>
                    <a:pt x="1" y="162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507" y="325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2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6"/>
            <p:cNvSpPr/>
            <p:nvPr/>
          </p:nvSpPr>
          <p:spPr>
            <a:xfrm>
              <a:off x="4957100" y="1129800"/>
              <a:ext cx="53025" cy="50800"/>
            </a:xfrm>
            <a:custGeom>
              <a:avLst/>
              <a:gdLst/>
              <a:ahLst/>
              <a:cxnLst/>
              <a:rect l="l" t="t" r="r" b="b"/>
              <a:pathLst>
                <a:path w="2121" h="2032" extrusionOk="0">
                  <a:moveTo>
                    <a:pt x="1016" y="0"/>
                  </a:moveTo>
                  <a:cubicBezTo>
                    <a:pt x="456" y="2"/>
                    <a:pt x="1" y="457"/>
                    <a:pt x="0" y="1017"/>
                  </a:cubicBezTo>
                  <a:cubicBezTo>
                    <a:pt x="0" y="1239"/>
                    <a:pt x="71" y="1454"/>
                    <a:pt x="206" y="1631"/>
                  </a:cubicBezTo>
                  <a:cubicBezTo>
                    <a:pt x="238" y="1671"/>
                    <a:pt x="285" y="1691"/>
                    <a:pt x="333" y="1691"/>
                  </a:cubicBezTo>
                  <a:cubicBezTo>
                    <a:pt x="367" y="1691"/>
                    <a:pt x="402" y="1681"/>
                    <a:pt x="431" y="1659"/>
                  </a:cubicBezTo>
                  <a:cubicBezTo>
                    <a:pt x="501" y="1605"/>
                    <a:pt x="516" y="1505"/>
                    <a:pt x="464" y="1434"/>
                  </a:cubicBezTo>
                  <a:cubicBezTo>
                    <a:pt x="373" y="1314"/>
                    <a:pt x="324" y="1168"/>
                    <a:pt x="324" y="1017"/>
                  </a:cubicBezTo>
                  <a:cubicBezTo>
                    <a:pt x="324" y="615"/>
                    <a:pt x="655" y="324"/>
                    <a:pt x="1017" y="324"/>
                  </a:cubicBezTo>
                  <a:cubicBezTo>
                    <a:pt x="1125" y="324"/>
                    <a:pt x="1236" y="350"/>
                    <a:pt x="1342" y="407"/>
                  </a:cubicBezTo>
                  <a:cubicBezTo>
                    <a:pt x="1804" y="653"/>
                    <a:pt x="1836" y="1301"/>
                    <a:pt x="1401" y="1592"/>
                  </a:cubicBezTo>
                  <a:cubicBezTo>
                    <a:pt x="1395" y="1597"/>
                    <a:pt x="1387" y="1602"/>
                    <a:pt x="1379" y="1606"/>
                  </a:cubicBezTo>
                  <a:lnTo>
                    <a:pt x="1370" y="1612"/>
                  </a:lnTo>
                  <a:lnTo>
                    <a:pt x="1352" y="1623"/>
                  </a:lnTo>
                  <a:lnTo>
                    <a:pt x="1344" y="1628"/>
                  </a:lnTo>
                  <a:cubicBezTo>
                    <a:pt x="1334" y="1632"/>
                    <a:pt x="1326" y="1636"/>
                    <a:pt x="1315" y="1641"/>
                  </a:cubicBezTo>
                  <a:lnTo>
                    <a:pt x="1290" y="1653"/>
                  </a:lnTo>
                  <a:lnTo>
                    <a:pt x="1282" y="1656"/>
                  </a:lnTo>
                  <a:cubicBezTo>
                    <a:pt x="1275" y="1659"/>
                    <a:pt x="1268" y="1662"/>
                    <a:pt x="1260" y="1664"/>
                  </a:cubicBezTo>
                  <a:lnTo>
                    <a:pt x="1252" y="1668"/>
                  </a:lnTo>
                  <a:lnTo>
                    <a:pt x="1224" y="1678"/>
                  </a:lnTo>
                  <a:lnTo>
                    <a:pt x="1222" y="1678"/>
                  </a:lnTo>
                  <a:cubicBezTo>
                    <a:pt x="1213" y="1680"/>
                    <a:pt x="1204" y="1683"/>
                    <a:pt x="1194" y="1686"/>
                  </a:cubicBezTo>
                  <a:lnTo>
                    <a:pt x="1185" y="1687"/>
                  </a:lnTo>
                  <a:cubicBezTo>
                    <a:pt x="1178" y="1690"/>
                    <a:pt x="1170" y="1691"/>
                    <a:pt x="1163" y="1693"/>
                  </a:cubicBezTo>
                  <a:lnTo>
                    <a:pt x="1154" y="1695"/>
                  </a:lnTo>
                  <a:cubicBezTo>
                    <a:pt x="1143" y="1697"/>
                    <a:pt x="1134" y="1699"/>
                    <a:pt x="1125" y="1699"/>
                  </a:cubicBezTo>
                  <a:lnTo>
                    <a:pt x="1123" y="1699"/>
                  </a:lnTo>
                  <a:cubicBezTo>
                    <a:pt x="1112" y="1702"/>
                    <a:pt x="1103" y="1703"/>
                    <a:pt x="1092" y="1703"/>
                  </a:cubicBezTo>
                  <a:lnTo>
                    <a:pt x="1082" y="1705"/>
                  </a:lnTo>
                  <a:cubicBezTo>
                    <a:pt x="1074" y="1705"/>
                    <a:pt x="1066" y="1706"/>
                    <a:pt x="1059" y="1706"/>
                  </a:cubicBezTo>
                  <a:lnTo>
                    <a:pt x="1050" y="1706"/>
                  </a:lnTo>
                  <a:cubicBezTo>
                    <a:pt x="1039" y="1707"/>
                    <a:pt x="1028" y="1707"/>
                    <a:pt x="1017" y="1707"/>
                  </a:cubicBezTo>
                  <a:cubicBezTo>
                    <a:pt x="1006" y="1707"/>
                    <a:pt x="996" y="1707"/>
                    <a:pt x="985" y="1706"/>
                  </a:cubicBezTo>
                  <a:lnTo>
                    <a:pt x="976" y="1706"/>
                  </a:lnTo>
                  <a:lnTo>
                    <a:pt x="952" y="1705"/>
                  </a:lnTo>
                  <a:lnTo>
                    <a:pt x="942" y="1703"/>
                  </a:lnTo>
                  <a:cubicBezTo>
                    <a:pt x="933" y="1703"/>
                    <a:pt x="924" y="1702"/>
                    <a:pt x="913" y="1701"/>
                  </a:cubicBezTo>
                  <a:lnTo>
                    <a:pt x="911" y="1701"/>
                  </a:lnTo>
                  <a:cubicBezTo>
                    <a:pt x="901" y="1698"/>
                    <a:pt x="891" y="1697"/>
                    <a:pt x="880" y="1695"/>
                  </a:cubicBezTo>
                  <a:lnTo>
                    <a:pt x="872" y="1693"/>
                  </a:lnTo>
                  <a:cubicBezTo>
                    <a:pt x="864" y="1691"/>
                    <a:pt x="858" y="1690"/>
                    <a:pt x="848" y="1687"/>
                  </a:cubicBezTo>
                  <a:lnTo>
                    <a:pt x="841" y="1686"/>
                  </a:lnTo>
                  <a:lnTo>
                    <a:pt x="812" y="1678"/>
                  </a:lnTo>
                  <a:lnTo>
                    <a:pt x="810" y="1678"/>
                  </a:lnTo>
                  <a:cubicBezTo>
                    <a:pt x="801" y="1674"/>
                    <a:pt x="792" y="1671"/>
                    <a:pt x="782" y="1668"/>
                  </a:cubicBezTo>
                  <a:lnTo>
                    <a:pt x="774" y="1664"/>
                  </a:lnTo>
                  <a:cubicBezTo>
                    <a:pt x="755" y="1657"/>
                    <a:pt x="736" y="1654"/>
                    <a:pt x="717" y="1654"/>
                  </a:cubicBezTo>
                  <a:cubicBezTo>
                    <a:pt x="652" y="1654"/>
                    <a:pt x="589" y="1694"/>
                    <a:pt x="565" y="1760"/>
                  </a:cubicBezTo>
                  <a:cubicBezTo>
                    <a:pt x="534" y="1843"/>
                    <a:pt x="578" y="1937"/>
                    <a:pt x="661" y="1968"/>
                  </a:cubicBezTo>
                  <a:lnTo>
                    <a:pt x="673" y="1972"/>
                  </a:lnTo>
                  <a:cubicBezTo>
                    <a:pt x="687" y="1978"/>
                    <a:pt x="700" y="1983"/>
                    <a:pt x="714" y="1987"/>
                  </a:cubicBezTo>
                  <a:lnTo>
                    <a:pt x="716" y="1987"/>
                  </a:lnTo>
                  <a:cubicBezTo>
                    <a:pt x="730" y="1991"/>
                    <a:pt x="744" y="1995"/>
                    <a:pt x="758" y="1999"/>
                  </a:cubicBezTo>
                  <a:lnTo>
                    <a:pt x="771" y="2002"/>
                  </a:lnTo>
                  <a:cubicBezTo>
                    <a:pt x="782" y="2005"/>
                    <a:pt x="793" y="2007"/>
                    <a:pt x="804" y="2010"/>
                  </a:cubicBezTo>
                  <a:lnTo>
                    <a:pt x="817" y="2013"/>
                  </a:lnTo>
                  <a:cubicBezTo>
                    <a:pt x="832" y="2016"/>
                    <a:pt x="845" y="2018"/>
                    <a:pt x="860" y="2021"/>
                  </a:cubicBezTo>
                  <a:lnTo>
                    <a:pt x="863" y="2021"/>
                  </a:lnTo>
                  <a:cubicBezTo>
                    <a:pt x="878" y="2022"/>
                    <a:pt x="894" y="2025"/>
                    <a:pt x="909" y="2026"/>
                  </a:cubicBezTo>
                  <a:lnTo>
                    <a:pt x="922" y="2028"/>
                  </a:lnTo>
                  <a:cubicBezTo>
                    <a:pt x="934" y="2029"/>
                    <a:pt x="945" y="2029"/>
                    <a:pt x="956" y="2030"/>
                  </a:cubicBezTo>
                  <a:lnTo>
                    <a:pt x="971" y="2030"/>
                  </a:lnTo>
                  <a:cubicBezTo>
                    <a:pt x="985" y="2030"/>
                    <a:pt x="1002" y="2032"/>
                    <a:pt x="1018" y="2032"/>
                  </a:cubicBezTo>
                  <a:cubicBezTo>
                    <a:pt x="1033" y="2032"/>
                    <a:pt x="1049" y="2032"/>
                    <a:pt x="1065" y="2030"/>
                  </a:cubicBezTo>
                  <a:lnTo>
                    <a:pt x="1078" y="2030"/>
                  </a:lnTo>
                  <a:lnTo>
                    <a:pt x="1113" y="2028"/>
                  </a:lnTo>
                  <a:lnTo>
                    <a:pt x="1125" y="2026"/>
                  </a:lnTo>
                  <a:cubicBezTo>
                    <a:pt x="1142" y="2025"/>
                    <a:pt x="1156" y="2024"/>
                    <a:pt x="1173" y="2021"/>
                  </a:cubicBezTo>
                  <a:cubicBezTo>
                    <a:pt x="1189" y="2018"/>
                    <a:pt x="1202" y="2016"/>
                    <a:pt x="1217" y="2013"/>
                  </a:cubicBezTo>
                  <a:lnTo>
                    <a:pt x="1230" y="2010"/>
                  </a:lnTo>
                  <a:cubicBezTo>
                    <a:pt x="1241" y="2007"/>
                    <a:pt x="1252" y="2006"/>
                    <a:pt x="1264" y="2002"/>
                  </a:cubicBezTo>
                  <a:lnTo>
                    <a:pt x="1276" y="1999"/>
                  </a:lnTo>
                  <a:cubicBezTo>
                    <a:pt x="1291" y="1995"/>
                    <a:pt x="1304" y="1991"/>
                    <a:pt x="1318" y="1987"/>
                  </a:cubicBezTo>
                  <a:lnTo>
                    <a:pt x="1321" y="1987"/>
                  </a:lnTo>
                  <a:cubicBezTo>
                    <a:pt x="1334" y="1982"/>
                    <a:pt x="1349" y="1978"/>
                    <a:pt x="1362" y="1972"/>
                  </a:cubicBezTo>
                  <a:lnTo>
                    <a:pt x="1374" y="1968"/>
                  </a:lnTo>
                  <a:cubicBezTo>
                    <a:pt x="1385" y="1964"/>
                    <a:pt x="1395" y="1960"/>
                    <a:pt x="1405" y="1956"/>
                  </a:cubicBezTo>
                  <a:lnTo>
                    <a:pt x="1418" y="1951"/>
                  </a:lnTo>
                  <a:cubicBezTo>
                    <a:pt x="1431" y="1946"/>
                    <a:pt x="1444" y="1939"/>
                    <a:pt x="1457" y="1933"/>
                  </a:cubicBezTo>
                  <a:lnTo>
                    <a:pt x="1459" y="1932"/>
                  </a:lnTo>
                  <a:cubicBezTo>
                    <a:pt x="1473" y="1927"/>
                    <a:pt x="1485" y="1920"/>
                    <a:pt x="1498" y="1913"/>
                  </a:cubicBezTo>
                  <a:lnTo>
                    <a:pt x="1509" y="1907"/>
                  </a:lnTo>
                  <a:lnTo>
                    <a:pt x="1537" y="1890"/>
                  </a:lnTo>
                  <a:lnTo>
                    <a:pt x="1549" y="1884"/>
                  </a:lnTo>
                  <a:cubicBezTo>
                    <a:pt x="1560" y="1877"/>
                    <a:pt x="1572" y="1869"/>
                    <a:pt x="1584" y="1861"/>
                  </a:cubicBezTo>
                  <a:cubicBezTo>
                    <a:pt x="1956" y="1612"/>
                    <a:pt x="2120" y="1149"/>
                    <a:pt x="1990" y="721"/>
                  </a:cubicBezTo>
                  <a:cubicBezTo>
                    <a:pt x="1859" y="294"/>
                    <a:pt x="1465" y="0"/>
                    <a:pt x="1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86"/>
          <p:cNvSpPr txBox="1"/>
          <p:nvPr/>
        </p:nvSpPr>
        <p:spPr>
          <a:xfrm flipH="1">
            <a:off x="2579628" y="1215473"/>
            <a:ext cx="1477018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Web Scraping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" name="Google Shape;298;p52">
            <a:extLst>
              <a:ext uri="{FF2B5EF4-FFF2-40B4-BE49-F238E27FC236}">
                <a16:creationId xmlns:a16="http://schemas.microsoft.com/office/drawing/2014/main" id="{7230D102-C06B-E1E2-29F6-A4A0C50526DC}"/>
              </a:ext>
            </a:extLst>
          </p:cNvPr>
          <p:cNvSpPr txBox="1">
            <a:spLocks/>
          </p:cNvSpPr>
          <p:nvPr/>
        </p:nvSpPr>
        <p:spPr>
          <a:xfrm>
            <a:off x="426433" y="538878"/>
            <a:ext cx="3125226" cy="10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latin typeface="DM Serif Display" pitchFamily="2" charset="0"/>
              </a:rPr>
              <a:t>Workflow</a:t>
            </a:r>
            <a:endParaRPr lang="en-SG" sz="2400" b="1" dirty="0">
              <a:latin typeface="DM Serif Display" pitchFamily="2" charset="0"/>
            </a:endParaRPr>
          </a:p>
        </p:txBody>
      </p:sp>
      <p:sp>
        <p:nvSpPr>
          <p:cNvPr id="5" name="Google Shape;15390;p135">
            <a:extLst>
              <a:ext uri="{FF2B5EF4-FFF2-40B4-BE49-F238E27FC236}">
                <a16:creationId xmlns:a16="http://schemas.microsoft.com/office/drawing/2014/main" id="{DC5FA126-E9B2-0147-A933-35245BBC3017}"/>
              </a:ext>
            </a:extLst>
          </p:cNvPr>
          <p:cNvSpPr/>
          <p:nvPr/>
        </p:nvSpPr>
        <p:spPr>
          <a:xfrm>
            <a:off x="4417241" y="2617629"/>
            <a:ext cx="356019" cy="356139"/>
          </a:xfrm>
          <a:custGeom>
            <a:avLst/>
            <a:gdLst/>
            <a:ahLst/>
            <a:cxnLst/>
            <a:rect l="l" t="t" r="r" b="b"/>
            <a:pathLst>
              <a:path w="11908" h="11912" extrusionOk="0">
                <a:moveTo>
                  <a:pt x="3358" y="6363"/>
                </a:moveTo>
                <a:lnTo>
                  <a:pt x="3358" y="10721"/>
                </a:lnTo>
                <a:lnTo>
                  <a:pt x="1858" y="10721"/>
                </a:lnTo>
                <a:lnTo>
                  <a:pt x="1858" y="6363"/>
                </a:lnTo>
                <a:close/>
                <a:moveTo>
                  <a:pt x="5216" y="1314"/>
                </a:moveTo>
                <a:lnTo>
                  <a:pt x="5216" y="10721"/>
                </a:lnTo>
                <a:lnTo>
                  <a:pt x="3691" y="10721"/>
                </a:lnTo>
                <a:lnTo>
                  <a:pt x="3691" y="1314"/>
                </a:lnTo>
                <a:close/>
                <a:moveTo>
                  <a:pt x="7097" y="2577"/>
                </a:moveTo>
                <a:lnTo>
                  <a:pt x="7097" y="10721"/>
                </a:lnTo>
                <a:lnTo>
                  <a:pt x="5573" y="10721"/>
                </a:lnTo>
                <a:lnTo>
                  <a:pt x="5573" y="2577"/>
                </a:lnTo>
                <a:close/>
                <a:moveTo>
                  <a:pt x="8931" y="8864"/>
                </a:moveTo>
                <a:lnTo>
                  <a:pt x="8931" y="10721"/>
                </a:lnTo>
                <a:lnTo>
                  <a:pt x="7406" y="10721"/>
                </a:lnTo>
                <a:lnTo>
                  <a:pt x="7406" y="8864"/>
                </a:lnTo>
                <a:close/>
                <a:moveTo>
                  <a:pt x="939" y="1"/>
                </a:moveTo>
                <a:cubicBezTo>
                  <a:pt x="834" y="1"/>
                  <a:pt x="738" y="88"/>
                  <a:pt x="738" y="195"/>
                </a:cubicBezTo>
                <a:lnTo>
                  <a:pt x="738" y="1005"/>
                </a:lnTo>
                <a:lnTo>
                  <a:pt x="476" y="1005"/>
                </a:lnTo>
                <a:cubicBezTo>
                  <a:pt x="381" y="1005"/>
                  <a:pt x="334" y="1052"/>
                  <a:pt x="310" y="1124"/>
                </a:cubicBezTo>
                <a:cubicBezTo>
                  <a:pt x="262" y="1243"/>
                  <a:pt x="357" y="1362"/>
                  <a:pt x="476" y="1362"/>
                </a:cubicBezTo>
                <a:lnTo>
                  <a:pt x="715" y="1362"/>
                </a:lnTo>
                <a:lnTo>
                  <a:pt x="715" y="2243"/>
                </a:lnTo>
                <a:lnTo>
                  <a:pt x="500" y="2243"/>
                </a:lnTo>
                <a:cubicBezTo>
                  <a:pt x="429" y="2243"/>
                  <a:pt x="334" y="2315"/>
                  <a:pt x="334" y="2386"/>
                </a:cubicBezTo>
                <a:cubicBezTo>
                  <a:pt x="334" y="2505"/>
                  <a:pt x="381" y="2600"/>
                  <a:pt x="500" y="2600"/>
                </a:cubicBezTo>
                <a:lnTo>
                  <a:pt x="715" y="2600"/>
                </a:lnTo>
                <a:lnTo>
                  <a:pt x="715" y="3505"/>
                </a:lnTo>
                <a:lnTo>
                  <a:pt x="500" y="3505"/>
                </a:lnTo>
                <a:cubicBezTo>
                  <a:pt x="429" y="3505"/>
                  <a:pt x="334" y="3553"/>
                  <a:pt x="334" y="3648"/>
                </a:cubicBezTo>
                <a:cubicBezTo>
                  <a:pt x="334" y="3767"/>
                  <a:pt x="381" y="3863"/>
                  <a:pt x="500" y="3863"/>
                </a:cubicBezTo>
                <a:lnTo>
                  <a:pt x="715" y="3863"/>
                </a:lnTo>
                <a:lnTo>
                  <a:pt x="715" y="4744"/>
                </a:lnTo>
                <a:lnTo>
                  <a:pt x="500" y="4744"/>
                </a:lnTo>
                <a:cubicBezTo>
                  <a:pt x="429" y="4744"/>
                  <a:pt x="334" y="4815"/>
                  <a:pt x="334" y="4887"/>
                </a:cubicBezTo>
                <a:cubicBezTo>
                  <a:pt x="334" y="5006"/>
                  <a:pt x="381" y="5101"/>
                  <a:pt x="500" y="5101"/>
                </a:cubicBezTo>
                <a:lnTo>
                  <a:pt x="715" y="5101"/>
                </a:lnTo>
                <a:lnTo>
                  <a:pt x="715" y="6006"/>
                </a:lnTo>
                <a:lnTo>
                  <a:pt x="500" y="6006"/>
                </a:lnTo>
                <a:cubicBezTo>
                  <a:pt x="429" y="6006"/>
                  <a:pt x="334" y="6053"/>
                  <a:pt x="334" y="6149"/>
                </a:cubicBezTo>
                <a:cubicBezTo>
                  <a:pt x="334" y="6268"/>
                  <a:pt x="381" y="6363"/>
                  <a:pt x="500" y="6363"/>
                </a:cubicBezTo>
                <a:lnTo>
                  <a:pt x="715" y="6363"/>
                </a:lnTo>
                <a:lnTo>
                  <a:pt x="715" y="7244"/>
                </a:lnTo>
                <a:lnTo>
                  <a:pt x="500" y="7244"/>
                </a:lnTo>
                <a:cubicBezTo>
                  <a:pt x="429" y="7244"/>
                  <a:pt x="334" y="7316"/>
                  <a:pt x="334" y="7387"/>
                </a:cubicBezTo>
                <a:cubicBezTo>
                  <a:pt x="334" y="7506"/>
                  <a:pt x="381" y="7601"/>
                  <a:pt x="500" y="7601"/>
                </a:cubicBezTo>
                <a:lnTo>
                  <a:pt x="715" y="7601"/>
                </a:lnTo>
                <a:lnTo>
                  <a:pt x="715" y="8506"/>
                </a:lnTo>
                <a:lnTo>
                  <a:pt x="500" y="8506"/>
                </a:lnTo>
                <a:cubicBezTo>
                  <a:pt x="429" y="8506"/>
                  <a:pt x="334" y="8554"/>
                  <a:pt x="334" y="8649"/>
                </a:cubicBezTo>
                <a:cubicBezTo>
                  <a:pt x="334" y="8768"/>
                  <a:pt x="381" y="8864"/>
                  <a:pt x="500" y="8864"/>
                </a:cubicBezTo>
                <a:lnTo>
                  <a:pt x="715" y="8864"/>
                </a:lnTo>
                <a:lnTo>
                  <a:pt x="715" y="9745"/>
                </a:lnTo>
                <a:lnTo>
                  <a:pt x="500" y="9745"/>
                </a:lnTo>
                <a:cubicBezTo>
                  <a:pt x="429" y="9745"/>
                  <a:pt x="334" y="9816"/>
                  <a:pt x="334" y="9888"/>
                </a:cubicBezTo>
                <a:cubicBezTo>
                  <a:pt x="334" y="10007"/>
                  <a:pt x="381" y="10102"/>
                  <a:pt x="500" y="10102"/>
                </a:cubicBezTo>
                <a:lnTo>
                  <a:pt x="715" y="10102"/>
                </a:lnTo>
                <a:lnTo>
                  <a:pt x="715" y="10721"/>
                </a:lnTo>
                <a:lnTo>
                  <a:pt x="310" y="10721"/>
                </a:lnTo>
                <a:cubicBezTo>
                  <a:pt x="143" y="10721"/>
                  <a:pt x="0" y="10840"/>
                  <a:pt x="0" y="11031"/>
                </a:cubicBezTo>
                <a:lnTo>
                  <a:pt x="0" y="11721"/>
                </a:lnTo>
                <a:cubicBezTo>
                  <a:pt x="0" y="11793"/>
                  <a:pt x="95" y="11888"/>
                  <a:pt x="191" y="11888"/>
                </a:cubicBezTo>
                <a:lnTo>
                  <a:pt x="2691" y="11888"/>
                </a:lnTo>
                <a:cubicBezTo>
                  <a:pt x="2715" y="11888"/>
                  <a:pt x="2739" y="11888"/>
                  <a:pt x="2763" y="11864"/>
                </a:cubicBezTo>
                <a:cubicBezTo>
                  <a:pt x="2882" y="11721"/>
                  <a:pt x="2810" y="11555"/>
                  <a:pt x="2644" y="11555"/>
                </a:cubicBezTo>
                <a:lnTo>
                  <a:pt x="357" y="11555"/>
                </a:lnTo>
                <a:lnTo>
                  <a:pt x="357" y="11078"/>
                </a:lnTo>
                <a:lnTo>
                  <a:pt x="11550" y="11078"/>
                </a:lnTo>
                <a:lnTo>
                  <a:pt x="11550" y="11555"/>
                </a:lnTo>
                <a:lnTo>
                  <a:pt x="3477" y="11555"/>
                </a:lnTo>
                <a:cubicBezTo>
                  <a:pt x="3406" y="11555"/>
                  <a:pt x="3310" y="11626"/>
                  <a:pt x="3310" y="11721"/>
                </a:cubicBezTo>
                <a:cubicBezTo>
                  <a:pt x="3310" y="11840"/>
                  <a:pt x="3358" y="11912"/>
                  <a:pt x="3477" y="11912"/>
                </a:cubicBezTo>
                <a:lnTo>
                  <a:pt x="11622" y="11912"/>
                </a:lnTo>
                <a:cubicBezTo>
                  <a:pt x="11765" y="11912"/>
                  <a:pt x="11907" y="11793"/>
                  <a:pt x="11907" y="11626"/>
                </a:cubicBezTo>
                <a:lnTo>
                  <a:pt x="11907" y="11054"/>
                </a:lnTo>
                <a:cubicBezTo>
                  <a:pt x="11907" y="10840"/>
                  <a:pt x="11788" y="10721"/>
                  <a:pt x="11622" y="10721"/>
                </a:cubicBezTo>
                <a:lnTo>
                  <a:pt x="11122" y="10721"/>
                </a:lnTo>
                <a:lnTo>
                  <a:pt x="11122" y="3743"/>
                </a:lnTo>
                <a:cubicBezTo>
                  <a:pt x="11122" y="3577"/>
                  <a:pt x="11026" y="3505"/>
                  <a:pt x="10883" y="3505"/>
                </a:cubicBezTo>
                <a:lnTo>
                  <a:pt x="9097" y="3505"/>
                </a:lnTo>
                <a:cubicBezTo>
                  <a:pt x="9026" y="3505"/>
                  <a:pt x="8931" y="3577"/>
                  <a:pt x="8931" y="3672"/>
                </a:cubicBezTo>
                <a:lnTo>
                  <a:pt x="8931" y="4958"/>
                </a:lnTo>
                <a:cubicBezTo>
                  <a:pt x="8931" y="4982"/>
                  <a:pt x="8954" y="5053"/>
                  <a:pt x="8978" y="5077"/>
                </a:cubicBezTo>
                <a:cubicBezTo>
                  <a:pt x="9025" y="5104"/>
                  <a:pt x="9069" y="5115"/>
                  <a:pt x="9110" y="5115"/>
                </a:cubicBezTo>
                <a:cubicBezTo>
                  <a:pt x="9214" y="5115"/>
                  <a:pt x="9288" y="5037"/>
                  <a:pt x="9288" y="4934"/>
                </a:cubicBezTo>
                <a:lnTo>
                  <a:pt x="9288" y="3815"/>
                </a:lnTo>
                <a:lnTo>
                  <a:pt x="10812" y="3815"/>
                </a:lnTo>
                <a:lnTo>
                  <a:pt x="10812" y="10721"/>
                </a:lnTo>
                <a:lnTo>
                  <a:pt x="9288" y="10721"/>
                </a:lnTo>
                <a:lnTo>
                  <a:pt x="9288" y="5768"/>
                </a:lnTo>
                <a:cubicBezTo>
                  <a:pt x="9288" y="5672"/>
                  <a:pt x="9216" y="5577"/>
                  <a:pt x="9145" y="5577"/>
                </a:cubicBezTo>
                <a:cubicBezTo>
                  <a:pt x="9026" y="5577"/>
                  <a:pt x="8931" y="5649"/>
                  <a:pt x="8931" y="5768"/>
                </a:cubicBezTo>
                <a:lnTo>
                  <a:pt x="8931" y="8506"/>
                </a:lnTo>
                <a:lnTo>
                  <a:pt x="7406" y="8506"/>
                </a:lnTo>
                <a:lnTo>
                  <a:pt x="7406" y="2481"/>
                </a:lnTo>
                <a:cubicBezTo>
                  <a:pt x="7406" y="2338"/>
                  <a:pt x="7287" y="2243"/>
                  <a:pt x="7168" y="2243"/>
                </a:cubicBezTo>
                <a:lnTo>
                  <a:pt x="5573" y="2243"/>
                </a:lnTo>
                <a:lnTo>
                  <a:pt x="5573" y="1243"/>
                </a:lnTo>
                <a:cubicBezTo>
                  <a:pt x="5573" y="1076"/>
                  <a:pt x="5454" y="1005"/>
                  <a:pt x="5335" y="1005"/>
                </a:cubicBezTo>
                <a:lnTo>
                  <a:pt x="3596" y="1005"/>
                </a:lnTo>
                <a:cubicBezTo>
                  <a:pt x="3453" y="1005"/>
                  <a:pt x="3358" y="1124"/>
                  <a:pt x="3358" y="1243"/>
                </a:cubicBezTo>
                <a:lnTo>
                  <a:pt x="3358" y="6006"/>
                </a:lnTo>
                <a:lnTo>
                  <a:pt x="1762" y="6006"/>
                </a:lnTo>
                <a:cubicBezTo>
                  <a:pt x="1596" y="6006"/>
                  <a:pt x="1524" y="6125"/>
                  <a:pt x="1524" y="6244"/>
                </a:cubicBezTo>
                <a:lnTo>
                  <a:pt x="1524" y="10721"/>
                </a:lnTo>
                <a:lnTo>
                  <a:pt x="1096" y="10721"/>
                </a:lnTo>
                <a:lnTo>
                  <a:pt x="1096" y="195"/>
                </a:lnTo>
                <a:cubicBezTo>
                  <a:pt x="1096" y="100"/>
                  <a:pt x="1048" y="52"/>
                  <a:pt x="977" y="5"/>
                </a:cubicBezTo>
                <a:cubicBezTo>
                  <a:pt x="964" y="2"/>
                  <a:pt x="952" y="1"/>
                  <a:pt x="939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52;p134">
            <a:extLst>
              <a:ext uri="{FF2B5EF4-FFF2-40B4-BE49-F238E27FC236}">
                <a16:creationId xmlns:a16="http://schemas.microsoft.com/office/drawing/2014/main" id="{CD89AF47-A1C9-FF92-0ADF-4B17E858C070}"/>
              </a:ext>
            </a:extLst>
          </p:cNvPr>
          <p:cNvGrpSpPr/>
          <p:nvPr/>
        </p:nvGrpSpPr>
        <p:grpSpPr>
          <a:xfrm>
            <a:off x="4385895" y="1175880"/>
            <a:ext cx="404625" cy="363250"/>
            <a:chOff x="4736000" y="1924850"/>
            <a:chExt cx="404625" cy="363250"/>
          </a:xfrm>
        </p:grpSpPr>
        <p:sp>
          <p:nvSpPr>
            <p:cNvPr id="7" name="Google Shape;15053;p134">
              <a:extLst>
                <a:ext uri="{FF2B5EF4-FFF2-40B4-BE49-F238E27FC236}">
                  <a16:creationId xmlns:a16="http://schemas.microsoft.com/office/drawing/2014/main" id="{E6375423-95E5-7A80-C1F8-03874C617304}"/>
                </a:ext>
              </a:extLst>
            </p:cNvPr>
            <p:cNvSpPr/>
            <p:nvPr/>
          </p:nvSpPr>
          <p:spPr>
            <a:xfrm>
              <a:off x="4852050" y="1967200"/>
              <a:ext cx="216050" cy="185275"/>
            </a:xfrm>
            <a:custGeom>
              <a:avLst/>
              <a:gdLst/>
              <a:ahLst/>
              <a:cxnLst/>
              <a:rect l="l" t="t" r="r" b="b"/>
              <a:pathLst>
                <a:path w="8642" h="7411" extrusionOk="0">
                  <a:moveTo>
                    <a:pt x="4956" y="566"/>
                  </a:moveTo>
                  <a:cubicBezTo>
                    <a:pt x="6521" y="566"/>
                    <a:pt x="7890" y="1773"/>
                    <a:pt x="8055" y="3398"/>
                  </a:cubicBezTo>
                  <a:lnTo>
                    <a:pt x="8055" y="3429"/>
                  </a:lnTo>
                  <a:lnTo>
                    <a:pt x="6635" y="3429"/>
                  </a:lnTo>
                  <a:cubicBezTo>
                    <a:pt x="6327" y="3429"/>
                    <a:pt x="6080" y="3182"/>
                    <a:pt x="6080" y="2843"/>
                  </a:cubicBezTo>
                  <a:cubicBezTo>
                    <a:pt x="6049" y="2225"/>
                    <a:pt x="5555" y="1732"/>
                    <a:pt x="4938" y="1732"/>
                  </a:cubicBezTo>
                  <a:cubicBezTo>
                    <a:pt x="4629" y="1732"/>
                    <a:pt x="4382" y="1454"/>
                    <a:pt x="4382" y="1145"/>
                  </a:cubicBezTo>
                  <a:lnTo>
                    <a:pt x="4382" y="621"/>
                  </a:lnTo>
                  <a:cubicBezTo>
                    <a:pt x="4575" y="584"/>
                    <a:pt x="4767" y="566"/>
                    <a:pt x="4956" y="566"/>
                  </a:cubicBezTo>
                  <a:close/>
                  <a:moveTo>
                    <a:pt x="4105" y="3985"/>
                  </a:moveTo>
                  <a:cubicBezTo>
                    <a:pt x="4784" y="4046"/>
                    <a:pt x="4784" y="5065"/>
                    <a:pt x="4105" y="5126"/>
                  </a:cubicBezTo>
                  <a:cubicBezTo>
                    <a:pt x="3518" y="5126"/>
                    <a:pt x="3024" y="5559"/>
                    <a:pt x="2963" y="6114"/>
                  </a:cubicBezTo>
                  <a:cubicBezTo>
                    <a:pt x="2315" y="5589"/>
                    <a:pt x="1913" y="4818"/>
                    <a:pt x="1821" y="3985"/>
                  </a:cubicBezTo>
                  <a:close/>
                  <a:moveTo>
                    <a:pt x="3796" y="806"/>
                  </a:moveTo>
                  <a:lnTo>
                    <a:pt x="3796" y="1145"/>
                  </a:lnTo>
                  <a:cubicBezTo>
                    <a:pt x="3796" y="1763"/>
                    <a:pt x="4321" y="2287"/>
                    <a:pt x="4938" y="2287"/>
                  </a:cubicBezTo>
                  <a:cubicBezTo>
                    <a:pt x="5247" y="2287"/>
                    <a:pt x="5493" y="2534"/>
                    <a:pt x="5493" y="2843"/>
                  </a:cubicBezTo>
                  <a:cubicBezTo>
                    <a:pt x="5524" y="3460"/>
                    <a:pt x="6018" y="3985"/>
                    <a:pt x="6635" y="3985"/>
                  </a:cubicBezTo>
                  <a:lnTo>
                    <a:pt x="8055" y="3985"/>
                  </a:lnTo>
                  <a:cubicBezTo>
                    <a:pt x="7901" y="5589"/>
                    <a:pt x="6543" y="6824"/>
                    <a:pt x="4938" y="6824"/>
                  </a:cubicBezTo>
                  <a:cubicBezTo>
                    <a:pt x="4444" y="6824"/>
                    <a:pt x="3950" y="6700"/>
                    <a:pt x="3518" y="6484"/>
                  </a:cubicBezTo>
                  <a:lnTo>
                    <a:pt x="3518" y="6268"/>
                  </a:lnTo>
                  <a:cubicBezTo>
                    <a:pt x="3518" y="5929"/>
                    <a:pt x="3765" y="5682"/>
                    <a:pt x="4105" y="5682"/>
                  </a:cubicBezTo>
                  <a:cubicBezTo>
                    <a:pt x="5524" y="5589"/>
                    <a:pt x="5524" y="3491"/>
                    <a:pt x="4105" y="3429"/>
                  </a:cubicBezTo>
                  <a:lnTo>
                    <a:pt x="1821" y="3429"/>
                  </a:lnTo>
                  <a:cubicBezTo>
                    <a:pt x="1944" y="2225"/>
                    <a:pt x="2716" y="1207"/>
                    <a:pt x="3796" y="806"/>
                  </a:cubicBezTo>
                  <a:close/>
                  <a:moveTo>
                    <a:pt x="4911" y="0"/>
                  </a:moveTo>
                  <a:cubicBezTo>
                    <a:pt x="4001" y="0"/>
                    <a:pt x="3073" y="336"/>
                    <a:pt x="2315" y="1084"/>
                  </a:cubicBezTo>
                  <a:cubicBezTo>
                    <a:pt x="0" y="3429"/>
                    <a:pt x="1636" y="7379"/>
                    <a:pt x="4938" y="7410"/>
                  </a:cubicBezTo>
                  <a:cubicBezTo>
                    <a:pt x="6975" y="7379"/>
                    <a:pt x="8610" y="5744"/>
                    <a:pt x="8641" y="3707"/>
                  </a:cubicBezTo>
                  <a:cubicBezTo>
                    <a:pt x="8641" y="1472"/>
                    <a:pt x="6817" y="0"/>
                    <a:pt x="49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54;p134">
              <a:extLst>
                <a:ext uri="{FF2B5EF4-FFF2-40B4-BE49-F238E27FC236}">
                  <a16:creationId xmlns:a16="http://schemas.microsoft.com/office/drawing/2014/main" id="{FB17CB3C-5DD4-2E34-3FAC-3161F040CC3D}"/>
                </a:ext>
              </a:extLst>
            </p:cNvPr>
            <p:cNvSpPr/>
            <p:nvPr/>
          </p:nvSpPr>
          <p:spPr>
            <a:xfrm>
              <a:off x="5062675" y="2134700"/>
              <a:ext cx="16225" cy="14575"/>
            </a:xfrm>
            <a:custGeom>
              <a:avLst/>
              <a:gdLst/>
              <a:ahLst/>
              <a:cxnLst/>
              <a:rect l="l" t="t" r="r" b="b"/>
              <a:pathLst>
                <a:path w="649" h="583" extrusionOk="0">
                  <a:moveTo>
                    <a:pt x="371" y="0"/>
                  </a:moveTo>
                  <a:cubicBezTo>
                    <a:pt x="124" y="0"/>
                    <a:pt x="0" y="309"/>
                    <a:pt x="155" y="494"/>
                  </a:cubicBezTo>
                  <a:cubicBezTo>
                    <a:pt x="215" y="555"/>
                    <a:pt x="289" y="582"/>
                    <a:pt x="361" y="582"/>
                  </a:cubicBezTo>
                  <a:cubicBezTo>
                    <a:pt x="508" y="582"/>
                    <a:pt x="648" y="465"/>
                    <a:pt x="648" y="278"/>
                  </a:cubicBezTo>
                  <a:cubicBezTo>
                    <a:pt x="648" y="124"/>
                    <a:pt x="525" y="0"/>
                    <a:pt x="3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5;p134">
              <a:extLst>
                <a:ext uri="{FF2B5EF4-FFF2-40B4-BE49-F238E27FC236}">
                  <a16:creationId xmlns:a16="http://schemas.microsoft.com/office/drawing/2014/main" id="{04916AA6-031C-5CCE-6160-0B3E5ABB0F79}"/>
                </a:ext>
              </a:extLst>
            </p:cNvPr>
            <p:cNvSpPr/>
            <p:nvPr/>
          </p:nvSpPr>
          <p:spPr>
            <a:xfrm>
              <a:off x="4736000" y="1924850"/>
              <a:ext cx="404625" cy="363250"/>
            </a:xfrm>
            <a:custGeom>
              <a:avLst/>
              <a:gdLst/>
              <a:ahLst/>
              <a:cxnLst/>
              <a:rect l="l" t="t" r="r" b="b"/>
              <a:pathLst>
                <a:path w="16185" h="14530" extrusionOk="0">
                  <a:moveTo>
                    <a:pt x="5383" y="8796"/>
                  </a:moveTo>
                  <a:cubicBezTo>
                    <a:pt x="5630" y="9073"/>
                    <a:pt x="5876" y="9351"/>
                    <a:pt x="6185" y="9598"/>
                  </a:cubicBezTo>
                  <a:lnTo>
                    <a:pt x="5383" y="10400"/>
                  </a:lnTo>
                  <a:cubicBezTo>
                    <a:pt x="5074" y="10154"/>
                    <a:pt x="4827" y="9876"/>
                    <a:pt x="4580" y="9598"/>
                  </a:cubicBezTo>
                  <a:lnTo>
                    <a:pt x="5383" y="8796"/>
                  </a:lnTo>
                  <a:close/>
                  <a:moveTo>
                    <a:pt x="4179" y="9999"/>
                  </a:moveTo>
                  <a:cubicBezTo>
                    <a:pt x="4426" y="10277"/>
                    <a:pt x="4704" y="10555"/>
                    <a:pt x="4981" y="10802"/>
                  </a:cubicBezTo>
                  <a:lnTo>
                    <a:pt x="1988" y="13795"/>
                  </a:lnTo>
                  <a:cubicBezTo>
                    <a:pt x="1856" y="13927"/>
                    <a:pt x="1709" y="13983"/>
                    <a:pt x="1570" y="13983"/>
                  </a:cubicBezTo>
                  <a:cubicBezTo>
                    <a:pt x="1126" y="13983"/>
                    <a:pt x="755" y="13416"/>
                    <a:pt x="1155" y="12993"/>
                  </a:cubicBezTo>
                  <a:lnTo>
                    <a:pt x="4179" y="9999"/>
                  </a:lnTo>
                  <a:close/>
                  <a:moveTo>
                    <a:pt x="9580" y="0"/>
                  </a:moveTo>
                  <a:cubicBezTo>
                    <a:pt x="5321" y="31"/>
                    <a:pt x="2759" y="4722"/>
                    <a:pt x="5074" y="8333"/>
                  </a:cubicBezTo>
                  <a:lnTo>
                    <a:pt x="784" y="12592"/>
                  </a:lnTo>
                  <a:cubicBezTo>
                    <a:pt x="0" y="13423"/>
                    <a:pt x="735" y="14529"/>
                    <a:pt x="1607" y="14529"/>
                  </a:cubicBezTo>
                  <a:cubicBezTo>
                    <a:pt x="1868" y="14529"/>
                    <a:pt x="2141" y="14431"/>
                    <a:pt x="2389" y="14196"/>
                  </a:cubicBezTo>
                  <a:lnTo>
                    <a:pt x="6648" y="9938"/>
                  </a:lnTo>
                  <a:cubicBezTo>
                    <a:pt x="7545" y="10505"/>
                    <a:pt x="8564" y="10791"/>
                    <a:pt x="9584" y="10791"/>
                  </a:cubicBezTo>
                  <a:cubicBezTo>
                    <a:pt x="10671" y="10791"/>
                    <a:pt x="11758" y="10467"/>
                    <a:pt x="12697" y="9814"/>
                  </a:cubicBezTo>
                  <a:cubicBezTo>
                    <a:pt x="12820" y="9721"/>
                    <a:pt x="12820" y="9536"/>
                    <a:pt x="12759" y="9413"/>
                  </a:cubicBezTo>
                  <a:cubicBezTo>
                    <a:pt x="12703" y="9338"/>
                    <a:pt x="12613" y="9297"/>
                    <a:pt x="12523" y="9297"/>
                  </a:cubicBezTo>
                  <a:cubicBezTo>
                    <a:pt x="12464" y="9297"/>
                    <a:pt x="12406" y="9315"/>
                    <a:pt x="12357" y="9351"/>
                  </a:cubicBezTo>
                  <a:cubicBezTo>
                    <a:pt x="11512" y="9959"/>
                    <a:pt x="10530" y="10256"/>
                    <a:pt x="9553" y="10256"/>
                  </a:cubicBezTo>
                  <a:cubicBezTo>
                    <a:pt x="8249" y="10256"/>
                    <a:pt x="6953" y="9727"/>
                    <a:pt x="6000" y="8703"/>
                  </a:cubicBezTo>
                  <a:cubicBezTo>
                    <a:pt x="4364" y="6913"/>
                    <a:pt x="4303" y="4166"/>
                    <a:pt x="5876" y="2315"/>
                  </a:cubicBezTo>
                  <a:cubicBezTo>
                    <a:pt x="6829" y="1176"/>
                    <a:pt x="8199" y="579"/>
                    <a:pt x="9583" y="579"/>
                  </a:cubicBezTo>
                  <a:cubicBezTo>
                    <a:pt x="10488" y="579"/>
                    <a:pt x="11398" y="834"/>
                    <a:pt x="12203" y="1358"/>
                  </a:cubicBezTo>
                  <a:cubicBezTo>
                    <a:pt x="14240" y="2685"/>
                    <a:pt x="14981" y="5339"/>
                    <a:pt x="13901" y="7530"/>
                  </a:cubicBezTo>
                  <a:cubicBezTo>
                    <a:pt x="13839" y="7654"/>
                    <a:pt x="13901" y="7839"/>
                    <a:pt x="14055" y="7901"/>
                  </a:cubicBezTo>
                  <a:cubicBezTo>
                    <a:pt x="14094" y="7930"/>
                    <a:pt x="14140" y="7944"/>
                    <a:pt x="14187" y="7944"/>
                  </a:cubicBezTo>
                  <a:cubicBezTo>
                    <a:pt x="14284" y="7944"/>
                    <a:pt x="14383" y="7882"/>
                    <a:pt x="14425" y="7777"/>
                  </a:cubicBezTo>
                  <a:cubicBezTo>
                    <a:pt x="16184" y="4197"/>
                    <a:pt x="13561" y="0"/>
                    <a:pt x="958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437;p126">
            <a:extLst>
              <a:ext uri="{FF2B5EF4-FFF2-40B4-BE49-F238E27FC236}">
                <a16:creationId xmlns:a16="http://schemas.microsoft.com/office/drawing/2014/main" id="{60BBA770-B017-EF2F-53D3-0526E809780E}"/>
              </a:ext>
            </a:extLst>
          </p:cNvPr>
          <p:cNvGrpSpPr/>
          <p:nvPr/>
        </p:nvGrpSpPr>
        <p:grpSpPr>
          <a:xfrm>
            <a:off x="4425612" y="1974170"/>
            <a:ext cx="297886" cy="337578"/>
            <a:chOff x="3103963" y="3361140"/>
            <a:chExt cx="297886" cy="337578"/>
          </a:xfrm>
        </p:grpSpPr>
        <p:sp>
          <p:nvSpPr>
            <p:cNvPr id="11" name="Google Shape;12438;p126">
              <a:extLst>
                <a:ext uri="{FF2B5EF4-FFF2-40B4-BE49-F238E27FC236}">
                  <a16:creationId xmlns:a16="http://schemas.microsoft.com/office/drawing/2014/main" id="{EF2D08CC-4CC9-D98F-053C-BFD0D5327627}"/>
                </a:ext>
              </a:extLst>
            </p:cNvPr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39;p126">
              <a:extLst>
                <a:ext uri="{FF2B5EF4-FFF2-40B4-BE49-F238E27FC236}">
                  <a16:creationId xmlns:a16="http://schemas.microsoft.com/office/drawing/2014/main" id="{BEB53486-EF87-DBDC-2684-982FC4839B6B}"/>
                </a:ext>
              </a:extLst>
            </p:cNvPr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40;p126">
              <a:extLst>
                <a:ext uri="{FF2B5EF4-FFF2-40B4-BE49-F238E27FC236}">
                  <a16:creationId xmlns:a16="http://schemas.microsoft.com/office/drawing/2014/main" id="{83764DD4-EDE3-5A1E-995D-327E9B4115FA}"/>
                </a:ext>
              </a:extLst>
            </p:cNvPr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41;p126">
              <a:extLst>
                <a:ext uri="{FF2B5EF4-FFF2-40B4-BE49-F238E27FC236}">
                  <a16:creationId xmlns:a16="http://schemas.microsoft.com/office/drawing/2014/main" id="{E89D3FCD-4981-A806-4133-DB1F5C7AED15}"/>
                </a:ext>
              </a:extLst>
            </p:cNvPr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42;p126">
              <a:extLst>
                <a:ext uri="{FF2B5EF4-FFF2-40B4-BE49-F238E27FC236}">
                  <a16:creationId xmlns:a16="http://schemas.microsoft.com/office/drawing/2014/main" id="{45C7F2D3-4C18-4B3C-B62C-C852A27C3550}"/>
                </a:ext>
              </a:extLst>
            </p:cNvPr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43;p126">
              <a:extLst>
                <a:ext uri="{FF2B5EF4-FFF2-40B4-BE49-F238E27FC236}">
                  <a16:creationId xmlns:a16="http://schemas.microsoft.com/office/drawing/2014/main" id="{5AE5F587-9765-4C78-C074-B3AC5420AF87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44;p126">
              <a:extLst>
                <a:ext uri="{FF2B5EF4-FFF2-40B4-BE49-F238E27FC236}">
                  <a16:creationId xmlns:a16="http://schemas.microsoft.com/office/drawing/2014/main" id="{BF6CE2D6-FB5A-841C-40E8-6CB5464906F6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45;p126">
              <a:extLst>
                <a:ext uri="{FF2B5EF4-FFF2-40B4-BE49-F238E27FC236}">
                  <a16:creationId xmlns:a16="http://schemas.microsoft.com/office/drawing/2014/main" id="{8033AA2E-280F-2D10-A949-7B196C6D81AC}"/>
                </a:ext>
              </a:extLst>
            </p:cNvPr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46;p126">
              <a:extLst>
                <a:ext uri="{FF2B5EF4-FFF2-40B4-BE49-F238E27FC236}">
                  <a16:creationId xmlns:a16="http://schemas.microsoft.com/office/drawing/2014/main" id="{5731BDBB-28BD-4BA8-6147-1C40A0ECBE77}"/>
                </a:ext>
              </a:extLst>
            </p:cNvPr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47;p126">
              <a:extLst>
                <a:ext uri="{FF2B5EF4-FFF2-40B4-BE49-F238E27FC236}">
                  <a16:creationId xmlns:a16="http://schemas.microsoft.com/office/drawing/2014/main" id="{5873D6B4-1C69-C4E2-3612-4BE474AA0D2A}"/>
                </a:ext>
              </a:extLst>
            </p:cNvPr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8;p126">
              <a:extLst>
                <a:ext uri="{FF2B5EF4-FFF2-40B4-BE49-F238E27FC236}">
                  <a16:creationId xmlns:a16="http://schemas.microsoft.com/office/drawing/2014/main" id="{48673DF2-AEBE-9F89-E56C-E5566FCFC071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49;p126">
              <a:extLst>
                <a:ext uri="{FF2B5EF4-FFF2-40B4-BE49-F238E27FC236}">
                  <a16:creationId xmlns:a16="http://schemas.microsoft.com/office/drawing/2014/main" id="{610930A7-CA75-1DD0-F3DA-D557E992E70D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50;p126">
              <a:extLst>
                <a:ext uri="{FF2B5EF4-FFF2-40B4-BE49-F238E27FC236}">
                  <a16:creationId xmlns:a16="http://schemas.microsoft.com/office/drawing/2014/main" id="{DC64E3CA-1B8C-CEC2-10B0-294A94C7E671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51;p126">
              <a:extLst>
                <a:ext uri="{FF2B5EF4-FFF2-40B4-BE49-F238E27FC236}">
                  <a16:creationId xmlns:a16="http://schemas.microsoft.com/office/drawing/2014/main" id="{73BA182B-C65C-EDA3-2B51-EB7DA99578B5}"/>
                </a:ext>
              </a:extLst>
            </p:cNvPr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52;p126">
              <a:extLst>
                <a:ext uri="{FF2B5EF4-FFF2-40B4-BE49-F238E27FC236}">
                  <a16:creationId xmlns:a16="http://schemas.microsoft.com/office/drawing/2014/main" id="{8B78D9B6-3D47-7028-F74E-4039E5FA91EA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53;p126">
              <a:extLst>
                <a:ext uri="{FF2B5EF4-FFF2-40B4-BE49-F238E27FC236}">
                  <a16:creationId xmlns:a16="http://schemas.microsoft.com/office/drawing/2014/main" id="{660412DC-5EE1-8143-F325-CA8AC392D6A3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54;p126">
              <a:extLst>
                <a:ext uri="{FF2B5EF4-FFF2-40B4-BE49-F238E27FC236}">
                  <a16:creationId xmlns:a16="http://schemas.microsoft.com/office/drawing/2014/main" id="{BF51A660-835C-5FC0-B9BE-3606D273BDDB}"/>
                </a:ext>
              </a:extLst>
            </p:cNvPr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55;p126">
              <a:extLst>
                <a:ext uri="{FF2B5EF4-FFF2-40B4-BE49-F238E27FC236}">
                  <a16:creationId xmlns:a16="http://schemas.microsoft.com/office/drawing/2014/main" id="{B742720F-BCE3-4E8E-A210-0179BAAB0E89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56;p126">
              <a:extLst>
                <a:ext uri="{FF2B5EF4-FFF2-40B4-BE49-F238E27FC236}">
                  <a16:creationId xmlns:a16="http://schemas.microsoft.com/office/drawing/2014/main" id="{0A06590F-4429-3ACD-603D-560C0527ED71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57;p126">
              <a:extLst>
                <a:ext uri="{FF2B5EF4-FFF2-40B4-BE49-F238E27FC236}">
                  <a16:creationId xmlns:a16="http://schemas.microsoft.com/office/drawing/2014/main" id="{431759FA-BF2D-73BE-F006-3F5E81319CFA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58;p126">
              <a:extLst>
                <a:ext uri="{FF2B5EF4-FFF2-40B4-BE49-F238E27FC236}">
                  <a16:creationId xmlns:a16="http://schemas.microsoft.com/office/drawing/2014/main" id="{4C5C842A-D92C-CB92-3312-D25BE5FCE4A3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59;p126">
              <a:extLst>
                <a:ext uri="{FF2B5EF4-FFF2-40B4-BE49-F238E27FC236}">
                  <a16:creationId xmlns:a16="http://schemas.microsoft.com/office/drawing/2014/main" id="{EAB3512E-8148-1138-CA06-70DD3C4350E8}"/>
                </a:ext>
              </a:extLst>
            </p:cNvPr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60;p126">
              <a:extLst>
                <a:ext uri="{FF2B5EF4-FFF2-40B4-BE49-F238E27FC236}">
                  <a16:creationId xmlns:a16="http://schemas.microsoft.com/office/drawing/2014/main" id="{87097D0A-C6CF-4DB8-0BD7-9AEECD2C989C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61;p126">
              <a:extLst>
                <a:ext uri="{FF2B5EF4-FFF2-40B4-BE49-F238E27FC236}">
                  <a16:creationId xmlns:a16="http://schemas.microsoft.com/office/drawing/2014/main" id="{18BCC852-C1CA-289C-6FB0-4D86DE4395B7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0499;p124">
            <a:extLst>
              <a:ext uri="{FF2B5EF4-FFF2-40B4-BE49-F238E27FC236}">
                <a16:creationId xmlns:a16="http://schemas.microsoft.com/office/drawing/2014/main" id="{06EA857B-6C01-E54B-C72A-75BC9E6CCA30}"/>
              </a:ext>
            </a:extLst>
          </p:cNvPr>
          <p:cNvSpPr/>
          <p:nvPr/>
        </p:nvSpPr>
        <p:spPr>
          <a:xfrm>
            <a:off x="4367435" y="4109210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1313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4"/>
          <p:cNvSpPr txBox="1">
            <a:spLocks noGrp="1"/>
          </p:cNvSpPr>
          <p:nvPr>
            <p:ph type="subTitle" idx="1"/>
          </p:nvPr>
        </p:nvSpPr>
        <p:spPr>
          <a:xfrm>
            <a:off x="3668175" y="3017221"/>
            <a:ext cx="873516" cy="313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title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5136C-2884-6086-9CF0-D73D34FE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33" y="2019000"/>
            <a:ext cx="4292867" cy="2407485"/>
          </a:xfrm>
          <a:prstGeom prst="rect">
            <a:avLst/>
          </a:prstGeom>
        </p:spPr>
      </p:pic>
      <p:sp>
        <p:nvSpPr>
          <p:cNvPr id="322" name="Google Shape;322;p54"/>
          <p:cNvSpPr txBox="1">
            <a:spLocks noGrp="1"/>
          </p:cNvSpPr>
          <p:nvPr>
            <p:ph type="title"/>
          </p:nvPr>
        </p:nvSpPr>
        <p:spPr>
          <a:xfrm flipH="1">
            <a:off x="4674243" y="67115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Mission statement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6C0F0E-BDB6-349A-5479-8B4EC103135D}"/>
              </a:ext>
            </a:extLst>
          </p:cNvPr>
          <p:cNvCxnSpPr>
            <a:cxnSpLocks/>
          </p:cNvCxnSpPr>
          <p:nvPr/>
        </p:nvCxnSpPr>
        <p:spPr>
          <a:xfrm flipH="1">
            <a:off x="4593993" y="2562231"/>
            <a:ext cx="43147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23;p54">
            <a:extLst>
              <a:ext uri="{FF2B5EF4-FFF2-40B4-BE49-F238E27FC236}">
                <a16:creationId xmlns:a16="http://schemas.microsoft.com/office/drawing/2014/main" id="{496A1FEF-A6A5-6FA9-4A86-F88AF9C55A9A}"/>
              </a:ext>
            </a:extLst>
          </p:cNvPr>
          <p:cNvSpPr txBox="1">
            <a:spLocks/>
          </p:cNvSpPr>
          <p:nvPr/>
        </p:nvSpPr>
        <p:spPr>
          <a:xfrm>
            <a:off x="3698484" y="2406267"/>
            <a:ext cx="873516" cy="31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SG" b="1" dirty="0"/>
              <a:t>subreddit</a:t>
            </a:r>
          </a:p>
        </p:txBody>
      </p:sp>
      <p:sp>
        <p:nvSpPr>
          <p:cNvPr id="13" name="Google Shape;323;p54">
            <a:extLst>
              <a:ext uri="{FF2B5EF4-FFF2-40B4-BE49-F238E27FC236}">
                <a16:creationId xmlns:a16="http://schemas.microsoft.com/office/drawing/2014/main" id="{988BC441-E798-905C-5056-324C2C04173A}"/>
              </a:ext>
            </a:extLst>
          </p:cNvPr>
          <p:cNvSpPr txBox="1">
            <a:spLocks/>
          </p:cNvSpPr>
          <p:nvPr/>
        </p:nvSpPr>
        <p:spPr>
          <a:xfrm>
            <a:off x="3673079" y="3585257"/>
            <a:ext cx="873516" cy="31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SG" b="1" dirty="0" err="1"/>
              <a:t>selftext</a:t>
            </a:r>
            <a:endParaRPr lang="en-SG" b="1" dirty="0"/>
          </a:p>
        </p:txBody>
      </p:sp>
      <p:sp>
        <p:nvSpPr>
          <p:cNvPr id="16" name="Google Shape;1602;p99">
            <a:extLst>
              <a:ext uri="{FF2B5EF4-FFF2-40B4-BE49-F238E27FC236}">
                <a16:creationId xmlns:a16="http://schemas.microsoft.com/office/drawing/2014/main" id="{F338357D-87D5-CD9D-0609-931939091CA2}"/>
              </a:ext>
            </a:extLst>
          </p:cNvPr>
          <p:cNvSpPr txBox="1">
            <a:spLocks/>
          </p:cNvSpPr>
          <p:nvPr/>
        </p:nvSpPr>
        <p:spPr>
          <a:xfrm>
            <a:off x="2081188" y="1103821"/>
            <a:ext cx="4450242" cy="90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200" dirty="0"/>
              <a:t>Web Scraping using </a:t>
            </a:r>
            <a:r>
              <a:rPr lang="en-US" sz="3200" dirty="0" err="1">
                <a:latin typeface="DM Serif Display" pitchFamily="2" charset="0"/>
              </a:rPr>
              <a:t>Pushshift</a:t>
            </a:r>
            <a:r>
              <a:rPr lang="en-US" sz="3200" dirty="0">
                <a:latin typeface="DM Serif Display" pitchFamily="2" charset="0"/>
              </a:rPr>
              <a:t> API</a:t>
            </a:r>
          </a:p>
          <a:p>
            <a:endParaRPr lang="en-SG" sz="3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74A8AF-D217-16F9-BB3C-D1645732177F}"/>
              </a:ext>
            </a:extLst>
          </p:cNvPr>
          <p:cNvCxnSpPr>
            <a:cxnSpLocks/>
          </p:cNvCxnSpPr>
          <p:nvPr/>
        </p:nvCxnSpPr>
        <p:spPr>
          <a:xfrm flipH="1">
            <a:off x="4593993" y="3173859"/>
            <a:ext cx="43147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7232E9-179A-FD05-7D85-D28D00FEC925}"/>
              </a:ext>
            </a:extLst>
          </p:cNvPr>
          <p:cNvCxnSpPr>
            <a:cxnSpLocks/>
          </p:cNvCxnSpPr>
          <p:nvPr/>
        </p:nvCxnSpPr>
        <p:spPr>
          <a:xfrm flipH="1">
            <a:off x="4593993" y="3741895"/>
            <a:ext cx="43147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76;p62">
            <a:extLst>
              <a:ext uri="{FF2B5EF4-FFF2-40B4-BE49-F238E27FC236}">
                <a16:creationId xmlns:a16="http://schemas.microsoft.com/office/drawing/2014/main" id="{B75F3A16-8632-6A52-EC02-3A6F9DF3043A}"/>
              </a:ext>
            </a:extLst>
          </p:cNvPr>
          <p:cNvSpPr txBox="1"/>
          <p:nvPr/>
        </p:nvSpPr>
        <p:spPr>
          <a:xfrm>
            <a:off x="175806" y="2863933"/>
            <a:ext cx="3810764" cy="12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91425" bIns="0" anchor="t" anchorCtr="0">
            <a:noAutofit/>
          </a:bodyPr>
          <a:lstStyle/>
          <a:p>
            <a:pPr marL="171450" marR="0" lvl="0" indent="-171450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1,000 posts retrieved per subreddit</a:t>
            </a:r>
          </a:p>
          <a:p>
            <a:pPr marL="171450" marR="0" lvl="0" indent="-171450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columns</a:t>
            </a:r>
            <a:endParaRPr sz="16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7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1000"/>
                    </a14:imgEffect>
                    <a14:imgEffect>
                      <a14:brightnessContrast bright="-70000" contrast="-13000"/>
                    </a14:imgEffect>
                  </a14:imgLayer>
                </a14:imgProps>
              </a:ext>
            </a:extLst>
          </a:blip>
          <a:srcRect l="21775" r="21775"/>
          <a:stretch/>
        </p:blipFill>
        <p:spPr>
          <a:xfrm>
            <a:off x="0" y="0"/>
            <a:ext cx="3871356" cy="5149438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6"/>
          <p:cNvSpPr txBox="1">
            <a:spLocks noGrp="1"/>
          </p:cNvSpPr>
          <p:nvPr>
            <p:ph type="ctrTitle" idx="3"/>
          </p:nvPr>
        </p:nvSpPr>
        <p:spPr>
          <a:xfrm>
            <a:off x="4151009" y="605642"/>
            <a:ext cx="3871355" cy="62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Remove the following:</a:t>
            </a:r>
            <a:endParaRPr sz="2000" dirty="0"/>
          </a:p>
        </p:txBody>
      </p:sp>
      <p:sp>
        <p:nvSpPr>
          <p:cNvPr id="938" name="Google Shape;938;p76"/>
          <p:cNvSpPr txBox="1">
            <a:spLocks noGrp="1"/>
          </p:cNvSpPr>
          <p:nvPr>
            <p:ph type="subTitle" idx="5"/>
          </p:nvPr>
        </p:nvSpPr>
        <p:spPr>
          <a:xfrm>
            <a:off x="4005293" y="1133292"/>
            <a:ext cx="4652527" cy="2328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N</a:t>
            </a:r>
            <a:r>
              <a:rPr lang="en" sz="1400" dirty="0" err="1"/>
              <a:t>ull</a:t>
            </a:r>
            <a:r>
              <a:rPr lang="en" sz="1400" dirty="0"/>
              <a:t> / duplicate values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[removed] and [deleted] values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P</a:t>
            </a:r>
            <a:r>
              <a:rPr lang="en" sz="1400" dirty="0" err="1"/>
              <a:t>unctuation</a:t>
            </a:r>
            <a:endParaRPr lang="en" sz="14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HTML text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N</a:t>
            </a:r>
            <a:r>
              <a:rPr lang="en" sz="1400" dirty="0"/>
              <a:t>on-English text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N</a:t>
            </a:r>
            <a:r>
              <a:rPr lang="en" sz="1400" dirty="0"/>
              <a:t>on-alphanumeric characters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S</a:t>
            </a:r>
            <a:r>
              <a:rPr lang="en" sz="1400" dirty="0" err="1"/>
              <a:t>topwords</a:t>
            </a:r>
            <a:endParaRPr lang="en" sz="14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400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Google Shape;775;p72">
            <a:extLst>
              <a:ext uri="{FF2B5EF4-FFF2-40B4-BE49-F238E27FC236}">
                <a16:creationId xmlns:a16="http://schemas.microsoft.com/office/drawing/2014/main" id="{46327EA6-0012-CE12-4EFD-67D725DF0E38}"/>
              </a:ext>
            </a:extLst>
          </p:cNvPr>
          <p:cNvSpPr txBox="1">
            <a:spLocks/>
          </p:cNvSpPr>
          <p:nvPr/>
        </p:nvSpPr>
        <p:spPr>
          <a:xfrm>
            <a:off x="229886" y="259389"/>
            <a:ext cx="3411584" cy="107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/>
              <a:t>Data Cleaning</a:t>
            </a:r>
          </a:p>
        </p:txBody>
      </p:sp>
      <p:sp>
        <p:nvSpPr>
          <p:cNvPr id="11" name="Google Shape;936;p76">
            <a:extLst>
              <a:ext uri="{FF2B5EF4-FFF2-40B4-BE49-F238E27FC236}">
                <a16:creationId xmlns:a16="http://schemas.microsoft.com/office/drawing/2014/main" id="{76619316-AC66-CA0A-F2E6-41CF7DC8D678}"/>
              </a:ext>
            </a:extLst>
          </p:cNvPr>
          <p:cNvSpPr txBox="1">
            <a:spLocks/>
          </p:cNvSpPr>
          <p:nvPr/>
        </p:nvSpPr>
        <p:spPr>
          <a:xfrm>
            <a:off x="4151007" y="3385261"/>
            <a:ext cx="3871355" cy="62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000" dirty="0"/>
              <a:t>Tokenisation</a:t>
            </a:r>
          </a:p>
        </p:txBody>
      </p:sp>
      <p:sp>
        <p:nvSpPr>
          <p:cNvPr id="12" name="Google Shape;936;p76">
            <a:extLst>
              <a:ext uri="{FF2B5EF4-FFF2-40B4-BE49-F238E27FC236}">
                <a16:creationId xmlns:a16="http://schemas.microsoft.com/office/drawing/2014/main" id="{60A77E83-A933-3206-2D83-41954B050941}"/>
              </a:ext>
            </a:extLst>
          </p:cNvPr>
          <p:cNvSpPr txBox="1">
            <a:spLocks/>
          </p:cNvSpPr>
          <p:nvPr/>
        </p:nvSpPr>
        <p:spPr>
          <a:xfrm>
            <a:off x="4151008" y="3916759"/>
            <a:ext cx="3871355" cy="62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000" dirty="0"/>
              <a:t>Lemmatisation</a:t>
            </a:r>
          </a:p>
        </p:txBody>
      </p:sp>
      <p:grpSp>
        <p:nvGrpSpPr>
          <p:cNvPr id="13" name="Google Shape;12387;p126">
            <a:extLst>
              <a:ext uri="{FF2B5EF4-FFF2-40B4-BE49-F238E27FC236}">
                <a16:creationId xmlns:a16="http://schemas.microsoft.com/office/drawing/2014/main" id="{5022B42F-F3EC-4B59-7532-3000287F5A9F}"/>
              </a:ext>
            </a:extLst>
          </p:cNvPr>
          <p:cNvGrpSpPr/>
          <p:nvPr/>
        </p:nvGrpSpPr>
        <p:grpSpPr>
          <a:xfrm>
            <a:off x="3375152" y="3627019"/>
            <a:ext cx="335770" cy="367160"/>
            <a:chOff x="859262" y="3353920"/>
            <a:chExt cx="306759" cy="351445"/>
          </a:xfrm>
          <a:solidFill>
            <a:srgbClr val="FFFFFF"/>
          </a:solidFill>
        </p:grpSpPr>
        <p:sp>
          <p:nvSpPr>
            <p:cNvPr id="14" name="Google Shape;12388;p126">
              <a:extLst>
                <a:ext uri="{FF2B5EF4-FFF2-40B4-BE49-F238E27FC236}">
                  <a16:creationId xmlns:a16="http://schemas.microsoft.com/office/drawing/2014/main" id="{D7D1FE7A-8BE3-5BE5-4FE9-9FBD37DC815D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9;p126">
              <a:extLst>
                <a:ext uri="{FF2B5EF4-FFF2-40B4-BE49-F238E27FC236}">
                  <a16:creationId xmlns:a16="http://schemas.microsoft.com/office/drawing/2014/main" id="{15C0D8E3-1759-DBEA-3F65-5213B417E852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0;p126">
              <a:extLst>
                <a:ext uri="{FF2B5EF4-FFF2-40B4-BE49-F238E27FC236}">
                  <a16:creationId xmlns:a16="http://schemas.microsoft.com/office/drawing/2014/main" id="{89180CAD-98F2-9C3F-5A72-6D5C6C686AF9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91;p126">
              <a:extLst>
                <a:ext uri="{FF2B5EF4-FFF2-40B4-BE49-F238E27FC236}">
                  <a16:creationId xmlns:a16="http://schemas.microsoft.com/office/drawing/2014/main" id="{5C9369F7-ED25-9ADD-2629-20331EC9C5AE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92;p126">
              <a:extLst>
                <a:ext uri="{FF2B5EF4-FFF2-40B4-BE49-F238E27FC236}">
                  <a16:creationId xmlns:a16="http://schemas.microsoft.com/office/drawing/2014/main" id="{497DF7C7-E04B-91B8-12A3-E68042AC88D5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238;p123">
            <a:extLst>
              <a:ext uri="{FF2B5EF4-FFF2-40B4-BE49-F238E27FC236}">
                <a16:creationId xmlns:a16="http://schemas.microsoft.com/office/drawing/2014/main" id="{2A756A4F-FC11-459A-DA2A-CB1357F477C3}"/>
              </a:ext>
            </a:extLst>
          </p:cNvPr>
          <p:cNvGrpSpPr/>
          <p:nvPr/>
        </p:nvGrpSpPr>
        <p:grpSpPr>
          <a:xfrm>
            <a:off x="3430691" y="810006"/>
            <a:ext cx="246558" cy="367161"/>
            <a:chOff x="4940592" y="1500690"/>
            <a:chExt cx="246558" cy="367161"/>
          </a:xfrm>
          <a:solidFill>
            <a:srgbClr val="FFFFFF"/>
          </a:solidFill>
        </p:grpSpPr>
        <p:sp>
          <p:nvSpPr>
            <p:cNvPr id="25" name="Google Shape;10239;p123">
              <a:extLst>
                <a:ext uri="{FF2B5EF4-FFF2-40B4-BE49-F238E27FC236}">
                  <a16:creationId xmlns:a16="http://schemas.microsoft.com/office/drawing/2014/main" id="{59C11B0A-BD87-A516-53A7-E7A3B496CD8F}"/>
                </a:ext>
              </a:extLst>
            </p:cNvPr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40;p123">
              <a:extLst>
                <a:ext uri="{FF2B5EF4-FFF2-40B4-BE49-F238E27FC236}">
                  <a16:creationId xmlns:a16="http://schemas.microsoft.com/office/drawing/2014/main" id="{AF6C49D5-3E26-B23F-850E-647F76934B10}"/>
                </a:ext>
              </a:extLst>
            </p:cNvPr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41;p123">
              <a:extLst>
                <a:ext uri="{FF2B5EF4-FFF2-40B4-BE49-F238E27FC236}">
                  <a16:creationId xmlns:a16="http://schemas.microsoft.com/office/drawing/2014/main" id="{AB76ECB6-4B50-12D8-B167-7BF1BA24A9D2}"/>
                </a:ext>
              </a:extLst>
            </p:cNvPr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42;p123">
              <a:extLst>
                <a:ext uri="{FF2B5EF4-FFF2-40B4-BE49-F238E27FC236}">
                  <a16:creationId xmlns:a16="http://schemas.microsoft.com/office/drawing/2014/main" id="{A16A3133-AB15-141F-D1CE-7BAA41AC4A4B}"/>
                </a:ext>
              </a:extLst>
            </p:cNvPr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247;p123">
            <a:extLst>
              <a:ext uri="{FF2B5EF4-FFF2-40B4-BE49-F238E27FC236}">
                <a16:creationId xmlns:a16="http://schemas.microsoft.com/office/drawing/2014/main" id="{E27644CC-1DBF-85C4-F2A1-45C80285C402}"/>
              </a:ext>
            </a:extLst>
          </p:cNvPr>
          <p:cNvSpPr/>
          <p:nvPr/>
        </p:nvSpPr>
        <p:spPr>
          <a:xfrm>
            <a:off x="3429288" y="4153505"/>
            <a:ext cx="268651" cy="320934"/>
          </a:xfrm>
          <a:custGeom>
            <a:avLst/>
            <a:gdLst/>
            <a:ahLst/>
            <a:cxnLst/>
            <a:rect l="l" t="t" r="r" b="b"/>
            <a:pathLst>
              <a:path w="10133" h="11169" extrusionOk="0">
                <a:moveTo>
                  <a:pt x="5513" y="358"/>
                </a:moveTo>
                <a:cubicBezTo>
                  <a:pt x="5632" y="358"/>
                  <a:pt x="5751" y="394"/>
                  <a:pt x="5822" y="489"/>
                </a:cubicBezTo>
                <a:cubicBezTo>
                  <a:pt x="5894" y="572"/>
                  <a:pt x="5941" y="691"/>
                  <a:pt x="5929" y="810"/>
                </a:cubicBezTo>
                <a:lnTo>
                  <a:pt x="5882" y="1215"/>
                </a:lnTo>
                <a:lnTo>
                  <a:pt x="2417" y="1215"/>
                </a:lnTo>
                <a:cubicBezTo>
                  <a:pt x="2322" y="1215"/>
                  <a:pt x="2250" y="1287"/>
                  <a:pt x="2250" y="1382"/>
                </a:cubicBezTo>
                <a:cubicBezTo>
                  <a:pt x="2250" y="1465"/>
                  <a:pt x="2322" y="1549"/>
                  <a:pt x="2417" y="1549"/>
                </a:cubicBezTo>
                <a:lnTo>
                  <a:pt x="5846" y="1549"/>
                </a:lnTo>
                <a:lnTo>
                  <a:pt x="5810" y="1989"/>
                </a:lnTo>
                <a:lnTo>
                  <a:pt x="5227" y="1989"/>
                </a:lnTo>
                <a:cubicBezTo>
                  <a:pt x="5132" y="1989"/>
                  <a:pt x="5060" y="2061"/>
                  <a:pt x="5060" y="2156"/>
                </a:cubicBezTo>
                <a:cubicBezTo>
                  <a:pt x="5060" y="2251"/>
                  <a:pt x="5132" y="2322"/>
                  <a:pt x="5227" y="2322"/>
                </a:cubicBezTo>
                <a:lnTo>
                  <a:pt x="5763" y="2322"/>
                </a:lnTo>
                <a:lnTo>
                  <a:pt x="5715" y="2763"/>
                </a:lnTo>
                <a:lnTo>
                  <a:pt x="4572" y="2763"/>
                </a:lnTo>
                <a:cubicBezTo>
                  <a:pt x="4477" y="2763"/>
                  <a:pt x="4405" y="2846"/>
                  <a:pt x="4405" y="2930"/>
                </a:cubicBezTo>
                <a:cubicBezTo>
                  <a:pt x="4405" y="3025"/>
                  <a:pt x="4477" y="3096"/>
                  <a:pt x="4572" y="3096"/>
                </a:cubicBezTo>
                <a:lnTo>
                  <a:pt x="5691" y="3096"/>
                </a:lnTo>
                <a:lnTo>
                  <a:pt x="5644" y="3537"/>
                </a:lnTo>
                <a:lnTo>
                  <a:pt x="5239" y="3537"/>
                </a:lnTo>
                <a:cubicBezTo>
                  <a:pt x="5155" y="3537"/>
                  <a:pt x="5072" y="3620"/>
                  <a:pt x="5072" y="3704"/>
                </a:cubicBezTo>
                <a:cubicBezTo>
                  <a:pt x="5072" y="3799"/>
                  <a:pt x="5155" y="3870"/>
                  <a:pt x="5239" y="3870"/>
                </a:cubicBezTo>
                <a:lnTo>
                  <a:pt x="5608" y="3870"/>
                </a:lnTo>
                <a:lnTo>
                  <a:pt x="5572" y="4311"/>
                </a:lnTo>
                <a:lnTo>
                  <a:pt x="4572" y="4311"/>
                </a:lnTo>
                <a:cubicBezTo>
                  <a:pt x="4477" y="4311"/>
                  <a:pt x="4405" y="4394"/>
                  <a:pt x="4405" y="4478"/>
                </a:cubicBezTo>
                <a:cubicBezTo>
                  <a:pt x="4405" y="4573"/>
                  <a:pt x="4477" y="4644"/>
                  <a:pt x="4572" y="4644"/>
                </a:cubicBezTo>
                <a:lnTo>
                  <a:pt x="5525" y="4644"/>
                </a:lnTo>
                <a:lnTo>
                  <a:pt x="5465" y="5311"/>
                </a:lnTo>
                <a:cubicBezTo>
                  <a:pt x="5429" y="5585"/>
                  <a:pt x="5298" y="5954"/>
                  <a:pt x="4441" y="5954"/>
                </a:cubicBezTo>
                <a:lnTo>
                  <a:pt x="1738" y="5954"/>
                </a:lnTo>
                <a:cubicBezTo>
                  <a:pt x="929" y="5930"/>
                  <a:pt x="798" y="5585"/>
                  <a:pt x="762" y="5299"/>
                </a:cubicBezTo>
                <a:lnTo>
                  <a:pt x="393" y="1549"/>
                </a:lnTo>
                <a:lnTo>
                  <a:pt x="1512" y="1549"/>
                </a:lnTo>
                <a:cubicBezTo>
                  <a:pt x="1595" y="1549"/>
                  <a:pt x="1667" y="1465"/>
                  <a:pt x="1667" y="1382"/>
                </a:cubicBezTo>
                <a:cubicBezTo>
                  <a:pt x="1667" y="1287"/>
                  <a:pt x="1595" y="1215"/>
                  <a:pt x="1512" y="1215"/>
                </a:cubicBezTo>
                <a:lnTo>
                  <a:pt x="357" y="1215"/>
                </a:lnTo>
                <a:lnTo>
                  <a:pt x="321" y="810"/>
                </a:lnTo>
                <a:cubicBezTo>
                  <a:pt x="298" y="691"/>
                  <a:pt x="345" y="572"/>
                  <a:pt x="417" y="489"/>
                </a:cubicBezTo>
                <a:cubicBezTo>
                  <a:pt x="500" y="394"/>
                  <a:pt x="619" y="358"/>
                  <a:pt x="738" y="358"/>
                </a:cubicBezTo>
                <a:close/>
                <a:moveTo>
                  <a:pt x="4370" y="6263"/>
                </a:moveTo>
                <a:lnTo>
                  <a:pt x="4370" y="6549"/>
                </a:lnTo>
                <a:cubicBezTo>
                  <a:pt x="4370" y="6716"/>
                  <a:pt x="4227" y="6859"/>
                  <a:pt x="4048" y="6859"/>
                </a:cubicBezTo>
                <a:lnTo>
                  <a:pt x="2203" y="6859"/>
                </a:lnTo>
                <a:cubicBezTo>
                  <a:pt x="2060" y="6859"/>
                  <a:pt x="1905" y="6716"/>
                  <a:pt x="1905" y="6549"/>
                </a:cubicBezTo>
                <a:lnTo>
                  <a:pt x="1905" y="6263"/>
                </a:lnTo>
                <a:close/>
                <a:moveTo>
                  <a:pt x="762" y="1"/>
                </a:moveTo>
                <a:cubicBezTo>
                  <a:pt x="548" y="1"/>
                  <a:pt x="345" y="84"/>
                  <a:pt x="214" y="251"/>
                </a:cubicBezTo>
                <a:cubicBezTo>
                  <a:pt x="60" y="417"/>
                  <a:pt x="0" y="620"/>
                  <a:pt x="24" y="834"/>
                </a:cubicBezTo>
                <a:lnTo>
                  <a:pt x="464" y="5311"/>
                </a:lnTo>
                <a:cubicBezTo>
                  <a:pt x="512" y="5716"/>
                  <a:pt x="738" y="6168"/>
                  <a:pt x="1607" y="6252"/>
                </a:cubicBezTo>
                <a:lnTo>
                  <a:pt x="1607" y="6525"/>
                </a:lnTo>
                <a:cubicBezTo>
                  <a:pt x="1607" y="6871"/>
                  <a:pt x="1893" y="7168"/>
                  <a:pt x="2250" y="7168"/>
                </a:cubicBezTo>
                <a:lnTo>
                  <a:pt x="3012" y="7168"/>
                </a:lnTo>
                <a:lnTo>
                  <a:pt x="3012" y="8966"/>
                </a:lnTo>
                <a:cubicBezTo>
                  <a:pt x="3012" y="10181"/>
                  <a:pt x="3989" y="11169"/>
                  <a:pt x="5215" y="11169"/>
                </a:cubicBezTo>
                <a:lnTo>
                  <a:pt x="7203" y="11169"/>
                </a:lnTo>
                <a:cubicBezTo>
                  <a:pt x="8406" y="11169"/>
                  <a:pt x="9406" y="10192"/>
                  <a:pt x="9406" y="8966"/>
                </a:cubicBezTo>
                <a:lnTo>
                  <a:pt x="9406" y="5668"/>
                </a:lnTo>
                <a:lnTo>
                  <a:pt x="9680" y="5668"/>
                </a:lnTo>
                <a:cubicBezTo>
                  <a:pt x="9930" y="5668"/>
                  <a:pt x="10132" y="5454"/>
                  <a:pt x="10132" y="5204"/>
                </a:cubicBezTo>
                <a:lnTo>
                  <a:pt x="10132" y="2894"/>
                </a:lnTo>
                <a:cubicBezTo>
                  <a:pt x="10073" y="2656"/>
                  <a:pt x="9882" y="2453"/>
                  <a:pt x="9632" y="2453"/>
                </a:cubicBezTo>
                <a:lnTo>
                  <a:pt x="9406" y="2453"/>
                </a:lnTo>
                <a:lnTo>
                  <a:pt x="9406" y="1763"/>
                </a:lnTo>
                <a:cubicBezTo>
                  <a:pt x="9406" y="1680"/>
                  <a:pt x="9335" y="1608"/>
                  <a:pt x="9251" y="1608"/>
                </a:cubicBezTo>
                <a:cubicBezTo>
                  <a:pt x="9156" y="1608"/>
                  <a:pt x="9084" y="1680"/>
                  <a:pt x="9084" y="1763"/>
                </a:cubicBezTo>
                <a:lnTo>
                  <a:pt x="9084" y="2453"/>
                </a:lnTo>
                <a:lnTo>
                  <a:pt x="8858" y="2453"/>
                </a:lnTo>
                <a:cubicBezTo>
                  <a:pt x="8608" y="2453"/>
                  <a:pt x="8394" y="2656"/>
                  <a:pt x="8394" y="2918"/>
                </a:cubicBezTo>
                <a:lnTo>
                  <a:pt x="8394" y="3549"/>
                </a:lnTo>
                <a:cubicBezTo>
                  <a:pt x="8394" y="3644"/>
                  <a:pt x="8477" y="3716"/>
                  <a:pt x="8561" y="3716"/>
                </a:cubicBezTo>
                <a:cubicBezTo>
                  <a:pt x="8656" y="3716"/>
                  <a:pt x="8727" y="3644"/>
                  <a:pt x="8727" y="3549"/>
                </a:cubicBezTo>
                <a:lnTo>
                  <a:pt x="8727" y="2918"/>
                </a:lnTo>
                <a:cubicBezTo>
                  <a:pt x="8727" y="2846"/>
                  <a:pt x="8787" y="2787"/>
                  <a:pt x="8858" y="2787"/>
                </a:cubicBezTo>
                <a:lnTo>
                  <a:pt x="9632" y="2787"/>
                </a:lnTo>
                <a:cubicBezTo>
                  <a:pt x="9704" y="2787"/>
                  <a:pt x="9763" y="2846"/>
                  <a:pt x="9763" y="2918"/>
                </a:cubicBezTo>
                <a:lnTo>
                  <a:pt x="9763" y="5228"/>
                </a:lnTo>
                <a:cubicBezTo>
                  <a:pt x="9763" y="5299"/>
                  <a:pt x="9704" y="5359"/>
                  <a:pt x="9632" y="5359"/>
                </a:cubicBezTo>
                <a:lnTo>
                  <a:pt x="8858" y="5359"/>
                </a:lnTo>
                <a:cubicBezTo>
                  <a:pt x="8787" y="5359"/>
                  <a:pt x="8727" y="5299"/>
                  <a:pt x="8727" y="5228"/>
                </a:cubicBezTo>
                <a:lnTo>
                  <a:pt x="8727" y="4251"/>
                </a:lnTo>
                <a:cubicBezTo>
                  <a:pt x="8727" y="4168"/>
                  <a:pt x="8656" y="4097"/>
                  <a:pt x="8561" y="4097"/>
                </a:cubicBezTo>
                <a:cubicBezTo>
                  <a:pt x="8477" y="4097"/>
                  <a:pt x="8394" y="4168"/>
                  <a:pt x="8394" y="4251"/>
                </a:cubicBezTo>
                <a:lnTo>
                  <a:pt x="8394" y="5228"/>
                </a:lnTo>
                <a:cubicBezTo>
                  <a:pt x="8394" y="5478"/>
                  <a:pt x="8608" y="5680"/>
                  <a:pt x="8858" y="5680"/>
                </a:cubicBezTo>
                <a:lnTo>
                  <a:pt x="9049" y="5680"/>
                </a:lnTo>
                <a:lnTo>
                  <a:pt x="9049" y="8990"/>
                </a:lnTo>
                <a:cubicBezTo>
                  <a:pt x="9049" y="10014"/>
                  <a:pt x="8215" y="10859"/>
                  <a:pt x="7179" y="10859"/>
                </a:cubicBezTo>
                <a:lnTo>
                  <a:pt x="5179" y="10859"/>
                </a:lnTo>
                <a:cubicBezTo>
                  <a:pt x="4155" y="10859"/>
                  <a:pt x="3310" y="10026"/>
                  <a:pt x="3310" y="8990"/>
                </a:cubicBezTo>
                <a:lnTo>
                  <a:pt x="3310" y="7192"/>
                </a:lnTo>
                <a:lnTo>
                  <a:pt x="4072" y="7192"/>
                </a:lnTo>
                <a:cubicBezTo>
                  <a:pt x="4405" y="7192"/>
                  <a:pt x="4703" y="6906"/>
                  <a:pt x="4703" y="6549"/>
                </a:cubicBezTo>
                <a:lnTo>
                  <a:pt x="4703" y="6263"/>
                </a:lnTo>
                <a:cubicBezTo>
                  <a:pt x="5572" y="6204"/>
                  <a:pt x="5810" y="5728"/>
                  <a:pt x="5858" y="5323"/>
                </a:cubicBezTo>
                <a:lnTo>
                  <a:pt x="5941" y="4478"/>
                </a:lnTo>
                <a:lnTo>
                  <a:pt x="6013" y="3704"/>
                </a:lnTo>
                <a:lnTo>
                  <a:pt x="6096" y="2930"/>
                </a:lnTo>
                <a:lnTo>
                  <a:pt x="6239" y="1382"/>
                </a:lnTo>
                <a:lnTo>
                  <a:pt x="6298" y="834"/>
                </a:lnTo>
                <a:cubicBezTo>
                  <a:pt x="6310" y="620"/>
                  <a:pt x="6251" y="417"/>
                  <a:pt x="6108" y="251"/>
                </a:cubicBezTo>
                <a:cubicBezTo>
                  <a:pt x="5953" y="84"/>
                  <a:pt x="5763" y="1"/>
                  <a:pt x="55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615560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717</Words>
  <Application>Microsoft Macintosh PowerPoint</Application>
  <PresentationFormat>On-screen Show (16:9)</PresentationFormat>
  <Paragraphs>192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Open Sans Light</vt:lpstr>
      <vt:lpstr>ITC Avant Garde Gothic</vt:lpstr>
      <vt:lpstr>DM Serif Display</vt:lpstr>
      <vt:lpstr>Arial</vt:lpstr>
      <vt:lpstr>Open Sans</vt:lpstr>
      <vt:lpstr>Fira Sans Extra Condensed Medium</vt:lpstr>
      <vt:lpstr>Investment Business Plan By Slidesgo</vt:lpstr>
      <vt:lpstr>PowerPoint Presentation</vt:lpstr>
      <vt:lpstr>Background</vt:lpstr>
      <vt:lpstr>Background</vt:lpstr>
      <vt:lpstr>Subscribers (in millions)</vt:lpstr>
      <vt:lpstr>What can be done?</vt:lpstr>
      <vt:lpstr>Problem Statement</vt:lpstr>
      <vt:lpstr>PowerPoint Presentation</vt:lpstr>
      <vt:lpstr>Mission statement</vt:lpstr>
      <vt:lpstr>Remove the following:</vt:lpstr>
      <vt:lpstr>Examples removing...</vt:lpstr>
      <vt:lpstr>Tokenisation &amp; Lemmatisation</vt:lpstr>
      <vt:lpstr>PowerPoint Presentation</vt:lpstr>
      <vt:lpstr>PowerPoint Presentation</vt:lpstr>
      <vt:lpstr>PowerPoint Presentation</vt:lpstr>
      <vt:lpstr>PowerPoint Presentation</vt:lpstr>
      <vt:lpstr>Modeling</vt:lpstr>
      <vt:lpstr>Modeling – Overview </vt:lpstr>
      <vt:lpstr>Model Results (in %)</vt:lpstr>
      <vt:lpstr>76% of predictions are correctly labeled</vt:lpstr>
      <vt:lpstr>Limitations</vt:lpstr>
      <vt:lpstr>Recommendations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Ron Soh</cp:lastModifiedBy>
  <cp:revision>48</cp:revision>
  <dcterms:modified xsi:type="dcterms:W3CDTF">2023-03-17T03:54:32Z</dcterms:modified>
</cp:coreProperties>
</file>